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13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71" r:id="rId4"/>
    <p:sldId id="306" r:id="rId5"/>
    <p:sldId id="307" r:id="rId6"/>
    <p:sldId id="308" r:id="rId7"/>
    <p:sldId id="272" r:id="rId8"/>
    <p:sldId id="273" r:id="rId9"/>
    <p:sldId id="305" r:id="rId10"/>
    <p:sldId id="284" r:id="rId11"/>
    <p:sldId id="301" r:id="rId12"/>
    <p:sldId id="283" r:id="rId13"/>
    <p:sldId id="302" r:id="rId14"/>
    <p:sldId id="288" r:id="rId15"/>
    <p:sldId id="296" r:id="rId16"/>
    <p:sldId id="289" r:id="rId17"/>
    <p:sldId id="292" r:id="rId18"/>
    <p:sldId id="297" r:id="rId19"/>
    <p:sldId id="298" r:id="rId20"/>
    <p:sldId id="294" r:id="rId21"/>
    <p:sldId id="290" r:id="rId22"/>
    <p:sldId id="291" r:id="rId23"/>
    <p:sldId id="300" r:id="rId24"/>
    <p:sldId id="293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FDBF"/>
    <a:srgbClr val="E6AE64"/>
    <a:srgbClr val="53B0C9"/>
    <a:srgbClr val="F68E38"/>
    <a:srgbClr val="F5801F"/>
    <a:srgbClr val="8F77AD"/>
    <a:srgbClr val="F3F3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768" y="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841F3-9938-42EC-984B-189E774BC291}" type="datetimeFigureOut">
              <a:rPr lang="ru-RU" smtClean="0"/>
              <a:t>23.12.2022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69F51-2881-48D7-9DF1-4C24FC584A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11210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841F3-9938-42EC-984B-189E774BC291}" type="datetimeFigureOut">
              <a:rPr lang="ru-RU" smtClean="0"/>
              <a:t>23.12.2022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69F51-2881-48D7-9DF1-4C24FC584A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0668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841F3-9938-42EC-984B-189E774BC291}" type="datetimeFigureOut">
              <a:rPr lang="ru-RU" smtClean="0"/>
              <a:t>23.12.2022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69F51-2881-48D7-9DF1-4C24FC584A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5585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841F3-9938-42EC-984B-189E774BC291}" type="datetimeFigureOut">
              <a:rPr lang="ru-RU" smtClean="0"/>
              <a:t>23.12.2022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69F51-2881-48D7-9DF1-4C24FC584A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45871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841F3-9938-42EC-984B-189E774BC291}" type="datetimeFigureOut">
              <a:rPr lang="ru-RU" smtClean="0"/>
              <a:t>23.12.2022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69F51-2881-48D7-9DF1-4C24FC584A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84541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841F3-9938-42EC-984B-189E774BC291}" type="datetimeFigureOut">
              <a:rPr lang="ru-RU" smtClean="0"/>
              <a:t>23.12.2022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69F51-2881-48D7-9DF1-4C24FC584A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25068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841F3-9938-42EC-984B-189E774BC291}" type="datetimeFigureOut">
              <a:rPr lang="ru-RU" smtClean="0"/>
              <a:t>23.12.2022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69F51-2881-48D7-9DF1-4C24FC584A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76322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841F3-9938-42EC-984B-189E774BC291}" type="datetimeFigureOut">
              <a:rPr lang="ru-RU" smtClean="0"/>
              <a:t>23.12.2022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69F51-2881-48D7-9DF1-4C24FC584A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32433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841F3-9938-42EC-984B-189E774BC291}" type="datetimeFigureOut">
              <a:rPr lang="ru-RU" smtClean="0"/>
              <a:t>23.12.2022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69F51-2881-48D7-9DF1-4C24FC584A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96930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841F3-9938-42EC-984B-189E774BC291}" type="datetimeFigureOut">
              <a:rPr lang="ru-RU" smtClean="0"/>
              <a:t>23.12.2022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69F51-2881-48D7-9DF1-4C24FC584A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78517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841F3-9938-42EC-984B-189E774BC291}" type="datetimeFigureOut">
              <a:rPr lang="ru-RU" smtClean="0"/>
              <a:t>23.12.2022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69F51-2881-48D7-9DF1-4C24FC584A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59193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A841F3-9938-42EC-984B-189E774BC291}" type="datetimeFigureOut">
              <a:rPr lang="ru-RU" smtClean="0"/>
              <a:t>23.12.2022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069F51-2881-48D7-9DF1-4C24FC584A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349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png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40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11" Type="http://schemas.openxmlformats.org/officeDocument/2006/relationships/image" Target="../media/image49.png"/><Relationship Id="rId5" Type="http://schemas.openxmlformats.org/officeDocument/2006/relationships/image" Target="../media/image43.png"/><Relationship Id="rId10" Type="http://schemas.openxmlformats.org/officeDocument/2006/relationships/image" Target="../media/image48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41.png"/><Relationship Id="rId7" Type="http://schemas.openxmlformats.org/officeDocument/2006/relationships/image" Target="../media/image5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42.png"/><Relationship Id="rId9" Type="http://schemas.openxmlformats.org/officeDocument/2006/relationships/image" Target="../media/image5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g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Группа 12"/>
          <p:cNvGrpSpPr/>
          <p:nvPr/>
        </p:nvGrpSpPr>
        <p:grpSpPr>
          <a:xfrm>
            <a:off x="0" y="0"/>
            <a:ext cx="9144000" cy="6865623"/>
            <a:chOff x="0" y="0"/>
            <a:chExt cx="9144000" cy="6865623"/>
          </a:xfrm>
        </p:grpSpPr>
        <p:grpSp>
          <p:nvGrpSpPr>
            <p:cNvPr id="3" name="Группа 2"/>
            <p:cNvGrpSpPr/>
            <p:nvPr/>
          </p:nvGrpSpPr>
          <p:grpSpPr>
            <a:xfrm>
              <a:off x="0" y="0"/>
              <a:ext cx="9144000" cy="6865623"/>
              <a:chOff x="0" y="0"/>
              <a:chExt cx="9144000" cy="6865623"/>
            </a:xfrm>
          </p:grpSpPr>
          <p:sp>
            <p:nvSpPr>
              <p:cNvPr id="4" name="Прямоугольник 3"/>
              <p:cNvSpPr/>
              <p:nvPr/>
            </p:nvSpPr>
            <p:spPr>
              <a:xfrm>
                <a:off x="0" y="0"/>
                <a:ext cx="9144000" cy="4797152"/>
              </a:xfrm>
              <a:prstGeom prst="rect">
                <a:avLst/>
              </a:prstGeom>
              <a:blipFill dpi="0" rotWithShape="1">
                <a:blip r:embed="rId2"/>
                <a:srcRect/>
                <a:stretch>
                  <a:fillRect l="-7000" t="-8000" r="-13000" b="-8000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2"/>
                  </a:solidFill>
                </a:endParaRPr>
              </a:p>
            </p:txBody>
          </p:sp>
          <p:sp>
            <p:nvSpPr>
              <p:cNvPr id="5" name="Прямоугольник 4"/>
              <p:cNvSpPr/>
              <p:nvPr/>
            </p:nvSpPr>
            <p:spPr>
              <a:xfrm>
                <a:off x="0" y="4509120"/>
                <a:ext cx="9144000" cy="2356503"/>
              </a:xfrm>
              <a:prstGeom prst="rect">
                <a:avLst/>
              </a:prstGeom>
              <a:solidFill>
                <a:srgbClr val="53B0C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ru-RU" dirty="0">
                  <a:solidFill>
                    <a:schemeClr val="tx2"/>
                  </a:solidFill>
                </a:endParaRPr>
              </a:p>
            </p:txBody>
          </p:sp>
        </p:grpSp>
        <p:sp>
          <p:nvSpPr>
            <p:cNvPr id="12" name="TextBox 11"/>
            <p:cNvSpPr txBox="1"/>
            <p:nvPr/>
          </p:nvSpPr>
          <p:spPr>
            <a:xfrm>
              <a:off x="611560" y="6176971"/>
              <a:ext cx="4291096" cy="307777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endParaRPr lang="ru-RU" sz="1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endParaRPr>
            </a:p>
          </p:txBody>
        </p:sp>
      </p:grpSp>
      <p:sp>
        <p:nvSpPr>
          <p:cNvPr id="17" name="Скругленный прямоугольник 16"/>
          <p:cNvSpPr/>
          <p:nvPr/>
        </p:nvSpPr>
        <p:spPr>
          <a:xfrm>
            <a:off x="251520" y="205783"/>
            <a:ext cx="8568951" cy="2711909"/>
          </a:xfrm>
          <a:prstGeom prst="roundRect">
            <a:avLst/>
          </a:prstGeom>
          <a:solidFill>
            <a:schemeClr val="accent3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Средства индивидуальной</a:t>
            </a:r>
          </a:p>
          <a:p>
            <a:pPr algn="ctr"/>
            <a:r>
              <a:rPr lang="ru-RU" sz="40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 мобильности(СИМ</a:t>
            </a:r>
            <a:r>
              <a:rPr lang="ru-RU" sz="40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)</a:t>
            </a: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8685" y="4343482"/>
            <a:ext cx="4844643" cy="2489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631410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Группа 17"/>
          <p:cNvGrpSpPr/>
          <p:nvPr/>
        </p:nvGrpSpPr>
        <p:grpSpPr>
          <a:xfrm>
            <a:off x="0" y="0"/>
            <a:ext cx="9144000" cy="6865623"/>
            <a:chOff x="0" y="0"/>
            <a:chExt cx="9144000" cy="6865623"/>
          </a:xfrm>
        </p:grpSpPr>
        <p:grpSp>
          <p:nvGrpSpPr>
            <p:cNvPr id="19" name="Группа 18"/>
            <p:cNvGrpSpPr/>
            <p:nvPr/>
          </p:nvGrpSpPr>
          <p:grpSpPr>
            <a:xfrm>
              <a:off x="0" y="0"/>
              <a:ext cx="9144000" cy="6865623"/>
              <a:chOff x="0" y="0"/>
              <a:chExt cx="9144000" cy="6865623"/>
            </a:xfrm>
          </p:grpSpPr>
          <p:sp>
            <p:nvSpPr>
              <p:cNvPr id="22" name="Прямоугольник 21"/>
              <p:cNvSpPr/>
              <p:nvPr/>
            </p:nvSpPr>
            <p:spPr>
              <a:xfrm>
                <a:off x="0" y="0"/>
                <a:ext cx="9144000" cy="4797152"/>
              </a:xfrm>
              <a:prstGeom prst="rect">
                <a:avLst/>
              </a:prstGeom>
              <a:blipFill dpi="0" rotWithShape="1">
                <a:blip r:embed="rId2"/>
                <a:srcRect/>
                <a:stretch>
                  <a:fillRect l="-7000" t="-8000" r="-13000" b="-8000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3" name="Прямоугольник 22"/>
              <p:cNvSpPr/>
              <p:nvPr/>
            </p:nvSpPr>
            <p:spPr>
              <a:xfrm>
                <a:off x="0" y="4509120"/>
                <a:ext cx="9144000" cy="2356503"/>
              </a:xfrm>
              <a:prstGeom prst="rect">
                <a:avLst/>
              </a:prstGeom>
              <a:solidFill>
                <a:srgbClr val="53B0C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ru-RU" dirty="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611560" y="6176971"/>
              <a:ext cx="4291096" cy="307777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endParaRPr lang="ru-RU" sz="14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endParaRPr>
            </a:p>
          </p:txBody>
        </p:sp>
      </p:grpSp>
      <p:sp>
        <p:nvSpPr>
          <p:cNvPr id="30" name="Скругленный прямоугольник 29"/>
          <p:cNvSpPr/>
          <p:nvPr/>
        </p:nvSpPr>
        <p:spPr>
          <a:xfrm>
            <a:off x="416460" y="743642"/>
            <a:ext cx="8259996" cy="5644938"/>
          </a:xfrm>
          <a:prstGeom prst="roundRect">
            <a:avLst/>
          </a:prstGeom>
          <a:solidFill>
            <a:srgbClr val="92D05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043608" y="980728"/>
            <a:ext cx="74732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err="1" smtClean="0">
                <a:solidFill>
                  <a:schemeClr val="tx2"/>
                </a:solidFill>
                <a:latin typeface="Bookman Old Style" panose="02050604050505020204" pitchFamily="18" charset="0"/>
              </a:rPr>
              <a:t>Гироскутер</a:t>
            </a:r>
            <a:endParaRPr lang="ru-RU" sz="3200" b="1" dirty="0">
              <a:solidFill>
                <a:schemeClr val="tx2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841325" y="3929230"/>
            <a:ext cx="3519450" cy="177069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algn="ctr"/>
            <a:r>
              <a:rPr lang="ru-RU" sz="1400" dirty="0" smtClean="0">
                <a:solidFill>
                  <a:schemeClr val="tx2"/>
                </a:solidFill>
                <a:latin typeface="Bookman Old Style" panose="02050604050505020204" pitchFamily="18" charset="0"/>
              </a:rPr>
              <a:t>Электрическое самобалансирующееся средство передвижения, </a:t>
            </a:r>
            <a:r>
              <a:rPr lang="ru-RU" sz="1400" dirty="0">
                <a:solidFill>
                  <a:schemeClr val="tx2"/>
                </a:solidFill>
                <a:latin typeface="Bookman Old Style" panose="02050604050505020204" pitchFamily="18" charset="0"/>
              </a:rPr>
              <a:t>выполненное в форме двух соединённых поперечных площадок для ступней, подвижных относительно друг друга, с колёсами по бокам. 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436096" y="1993490"/>
            <a:ext cx="2520280" cy="172499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4" r="2978"/>
          <a:stretch/>
        </p:blipFill>
        <p:spPr>
          <a:xfrm>
            <a:off x="1547664" y="2042546"/>
            <a:ext cx="3082291" cy="1389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33169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Группа 12"/>
          <p:cNvGrpSpPr/>
          <p:nvPr/>
        </p:nvGrpSpPr>
        <p:grpSpPr>
          <a:xfrm>
            <a:off x="0" y="0"/>
            <a:ext cx="9144000" cy="6865623"/>
            <a:chOff x="0" y="0"/>
            <a:chExt cx="9144000" cy="6865623"/>
          </a:xfrm>
        </p:grpSpPr>
        <p:grpSp>
          <p:nvGrpSpPr>
            <p:cNvPr id="14" name="Группа 13"/>
            <p:cNvGrpSpPr/>
            <p:nvPr/>
          </p:nvGrpSpPr>
          <p:grpSpPr>
            <a:xfrm>
              <a:off x="0" y="0"/>
              <a:ext cx="9144000" cy="6865623"/>
              <a:chOff x="0" y="0"/>
              <a:chExt cx="9144000" cy="6865623"/>
            </a:xfrm>
          </p:grpSpPr>
          <p:sp>
            <p:nvSpPr>
              <p:cNvPr id="17" name="Прямоугольник 16"/>
              <p:cNvSpPr/>
              <p:nvPr/>
            </p:nvSpPr>
            <p:spPr>
              <a:xfrm>
                <a:off x="0" y="0"/>
                <a:ext cx="9144000" cy="4797152"/>
              </a:xfrm>
              <a:prstGeom prst="rect">
                <a:avLst/>
              </a:prstGeom>
              <a:blipFill dpi="0" rotWithShape="1">
                <a:blip r:embed="rId2"/>
                <a:srcRect/>
                <a:stretch>
                  <a:fillRect l="-7000" t="-8000" r="-13000" b="-8000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8" name="Прямоугольник 17"/>
              <p:cNvSpPr/>
              <p:nvPr/>
            </p:nvSpPr>
            <p:spPr>
              <a:xfrm>
                <a:off x="0" y="4509120"/>
                <a:ext cx="9144000" cy="2356503"/>
              </a:xfrm>
              <a:prstGeom prst="rect">
                <a:avLst/>
              </a:prstGeom>
              <a:solidFill>
                <a:srgbClr val="53B0C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ru-RU" dirty="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sp>
          <p:nvSpPr>
            <p:cNvPr id="16" name="TextBox 15"/>
            <p:cNvSpPr txBox="1"/>
            <p:nvPr/>
          </p:nvSpPr>
          <p:spPr>
            <a:xfrm>
              <a:off x="611560" y="6176971"/>
              <a:ext cx="4291096" cy="307777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endParaRPr lang="ru-RU" sz="14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endParaRPr>
            </a:p>
          </p:txBody>
        </p:sp>
      </p:grpSp>
      <p:grpSp>
        <p:nvGrpSpPr>
          <p:cNvPr id="4" name="Группа 3"/>
          <p:cNvGrpSpPr/>
          <p:nvPr/>
        </p:nvGrpSpPr>
        <p:grpSpPr>
          <a:xfrm>
            <a:off x="1098938" y="545406"/>
            <a:ext cx="7808528" cy="5439584"/>
            <a:chOff x="858199" y="247787"/>
            <a:chExt cx="7808528" cy="5439584"/>
          </a:xfrm>
        </p:grpSpPr>
        <p:sp>
          <p:nvSpPr>
            <p:cNvPr id="9" name="TextBox 8"/>
            <p:cNvSpPr txBox="1"/>
            <p:nvPr/>
          </p:nvSpPr>
          <p:spPr>
            <a:xfrm>
              <a:off x="920478" y="247787"/>
              <a:ext cx="774624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ru-RU" sz="4000" b="1" dirty="0">
                <a:solidFill>
                  <a:schemeClr val="tx2"/>
                </a:solidFill>
              </a:endParaRPr>
            </a:p>
          </p:txBody>
        </p:sp>
        <p:pic>
          <p:nvPicPr>
            <p:cNvPr id="3" name="Рисунок 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483" t="5129" r="18203" b="48549"/>
            <a:stretch/>
          </p:blipFill>
          <p:spPr>
            <a:xfrm>
              <a:off x="6649557" y="4090505"/>
              <a:ext cx="1591762" cy="1596866"/>
            </a:xfrm>
            <a:prstGeom prst="rect">
              <a:avLst/>
            </a:prstGeom>
          </p:spPr>
        </p:pic>
        <p:pic>
          <p:nvPicPr>
            <p:cNvPr id="12" name="Рисунок 11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215" t="13251" r="8542" b="41761"/>
            <a:stretch/>
          </p:blipFill>
          <p:spPr>
            <a:xfrm>
              <a:off x="858199" y="2017493"/>
              <a:ext cx="1481551" cy="1839893"/>
            </a:xfrm>
            <a:prstGeom prst="rect">
              <a:avLst/>
            </a:prstGeom>
          </p:spPr>
        </p:pic>
      </p:grpSp>
      <p:sp>
        <p:nvSpPr>
          <p:cNvPr id="7" name="Прямоугольник 6"/>
          <p:cNvSpPr/>
          <p:nvPr/>
        </p:nvSpPr>
        <p:spPr>
          <a:xfrm>
            <a:off x="648307" y="2017492"/>
            <a:ext cx="7746249" cy="4315042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8307" y="2017492"/>
            <a:ext cx="7746249" cy="4297991"/>
          </a:xfrm>
          <a:prstGeom prst="rect">
            <a:avLst/>
          </a:prstGeom>
        </p:spPr>
      </p:pic>
      <p:sp>
        <p:nvSpPr>
          <p:cNvPr id="8" name="Скругленный прямоугольник 7"/>
          <p:cNvSpPr/>
          <p:nvPr/>
        </p:nvSpPr>
        <p:spPr>
          <a:xfrm>
            <a:off x="1150850" y="799702"/>
            <a:ext cx="6844205" cy="9144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619672" y="796780"/>
            <a:ext cx="561662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Bookman Old Style" panose="02050604050505020204" pitchFamily="18" charset="0"/>
              </a:rPr>
              <a:t>ГИРОСКУТЕР</a:t>
            </a:r>
            <a:endParaRPr lang="ru-RU" sz="5400" b="1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18994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Группа 13"/>
          <p:cNvGrpSpPr/>
          <p:nvPr/>
        </p:nvGrpSpPr>
        <p:grpSpPr>
          <a:xfrm>
            <a:off x="0" y="0"/>
            <a:ext cx="9144000" cy="6865623"/>
            <a:chOff x="0" y="0"/>
            <a:chExt cx="9144000" cy="6865623"/>
          </a:xfrm>
        </p:grpSpPr>
        <p:grpSp>
          <p:nvGrpSpPr>
            <p:cNvPr id="15" name="Группа 14"/>
            <p:cNvGrpSpPr/>
            <p:nvPr/>
          </p:nvGrpSpPr>
          <p:grpSpPr>
            <a:xfrm>
              <a:off x="0" y="0"/>
              <a:ext cx="9144000" cy="6865623"/>
              <a:chOff x="0" y="0"/>
              <a:chExt cx="9144000" cy="6865623"/>
            </a:xfrm>
          </p:grpSpPr>
          <p:sp>
            <p:nvSpPr>
              <p:cNvPr id="21" name="Прямоугольник 20"/>
              <p:cNvSpPr/>
              <p:nvPr/>
            </p:nvSpPr>
            <p:spPr>
              <a:xfrm>
                <a:off x="0" y="0"/>
                <a:ext cx="9144000" cy="4797152"/>
              </a:xfrm>
              <a:prstGeom prst="rect">
                <a:avLst/>
              </a:prstGeom>
              <a:blipFill dpi="0" rotWithShape="1">
                <a:blip r:embed="rId2"/>
                <a:srcRect/>
                <a:stretch>
                  <a:fillRect l="-7000" t="-8000" r="-13000" b="-8000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2" name="Прямоугольник 21"/>
              <p:cNvSpPr/>
              <p:nvPr/>
            </p:nvSpPr>
            <p:spPr>
              <a:xfrm>
                <a:off x="0" y="4509120"/>
                <a:ext cx="9144000" cy="2356503"/>
              </a:xfrm>
              <a:prstGeom prst="rect">
                <a:avLst/>
              </a:prstGeom>
              <a:solidFill>
                <a:srgbClr val="53B0C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ru-RU" dirty="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sp>
          <p:nvSpPr>
            <p:cNvPr id="20" name="TextBox 19"/>
            <p:cNvSpPr txBox="1"/>
            <p:nvPr/>
          </p:nvSpPr>
          <p:spPr>
            <a:xfrm>
              <a:off x="611560" y="6176971"/>
              <a:ext cx="4291096" cy="307777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endParaRPr lang="ru-RU" sz="14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endParaRPr>
            </a:p>
          </p:txBody>
        </p:sp>
      </p:grpSp>
      <p:sp>
        <p:nvSpPr>
          <p:cNvPr id="23" name="Скругленный прямоугольник 22"/>
          <p:cNvSpPr/>
          <p:nvPr/>
        </p:nvSpPr>
        <p:spPr>
          <a:xfrm>
            <a:off x="683568" y="764704"/>
            <a:ext cx="7776864" cy="5328592"/>
          </a:xfrm>
          <a:prstGeom prst="roundRect">
            <a:avLst/>
          </a:prstGeom>
          <a:solidFill>
            <a:srgbClr val="92D05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043608" y="980728"/>
            <a:ext cx="74732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err="1" smtClean="0">
                <a:solidFill>
                  <a:schemeClr val="tx2"/>
                </a:solidFill>
                <a:latin typeface="Bookman Old Style" panose="02050604050505020204" pitchFamily="18" charset="0"/>
              </a:rPr>
              <a:t>Моноколесо</a:t>
            </a:r>
            <a:endParaRPr lang="ru-RU" sz="2800" b="1" dirty="0">
              <a:solidFill>
                <a:schemeClr val="tx2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971609" y="3819263"/>
            <a:ext cx="3617241" cy="2009061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algn="ctr"/>
            <a:r>
              <a:rPr lang="ru-RU" sz="1400" dirty="0">
                <a:solidFill>
                  <a:schemeClr val="tx2"/>
                </a:solidFill>
                <a:latin typeface="Bookman Old Style" panose="02050604050505020204" pitchFamily="18" charset="0"/>
              </a:rPr>
              <a:t>И</a:t>
            </a:r>
            <a:r>
              <a:rPr lang="ru-RU" sz="1400" dirty="0" smtClean="0">
                <a:solidFill>
                  <a:schemeClr val="tx2"/>
                </a:solidFill>
                <a:latin typeface="Bookman Old Style" panose="02050604050505020204" pitchFamily="18" charset="0"/>
              </a:rPr>
              <a:t>ндивидуальное </a:t>
            </a:r>
            <a:r>
              <a:rPr lang="ru-RU" sz="1400" dirty="0">
                <a:solidFill>
                  <a:schemeClr val="tx2"/>
                </a:solidFill>
                <a:latin typeface="Bookman Old Style" panose="02050604050505020204" pitchFamily="18" charset="0"/>
              </a:rPr>
              <a:t>электрическое самобалансирующееся </a:t>
            </a:r>
            <a:r>
              <a:rPr lang="ru-RU" sz="1400" dirty="0" smtClean="0">
                <a:solidFill>
                  <a:schemeClr val="tx2"/>
                </a:solidFill>
                <a:latin typeface="Bookman Old Style" panose="02050604050505020204" pitchFamily="18" charset="0"/>
              </a:rPr>
              <a:t>средство передвижения, </a:t>
            </a:r>
            <a:r>
              <a:rPr lang="ru-RU" sz="1400" dirty="0">
                <a:solidFill>
                  <a:schemeClr val="tx2"/>
                </a:solidFill>
                <a:latin typeface="Bookman Old Style" panose="02050604050505020204" pitchFamily="18" charset="0"/>
              </a:rPr>
              <a:t>обеспечивающее </a:t>
            </a:r>
            <a:r>
              <a:rPr lang="ru-RU" sz="1400" dirty="0" smtClean="0">
                <a:solidFill>
                  <a:schemeClr val="tx2"/>
                </a:solidFill>
                <a:latin typeface="Bookman Old Style" panose="02050604050505020204" pitchFamily="18" charset="0"/>
              </a:rPr>
              <a:t>движение </a:t>
            </a:r>
            <a:r>
              <a:rPr lang="ru-RU" sz="1400" dirty="0">
                <a:solidFill>
                  <a:schemeClr val="tx2"/>
                </a:solidFill>
                <a:latin typeface="Bookman Old Style" panose="02050604050505020204" pitchFamily="18" charset="0"/>
              </a:rPr>
              <a:t>по различным поверхностям на скоростях до 50 км/ч (отдельные модели), со всего одним колесом, по бокам которого крепятся подножки. 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1814992"/>
            <a:ext cx="1773642" cy="1773642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1723997"/>
            <a:ext cx="1809971" cy="1809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311817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Группа 12"/>
          <p:cNvGrpSpPr/>
          <p:nvPr/>
        </p:nvGrpSpPr>
        <p:grpSpPr>
          <a:xfrm>
            <a:off x="35005" y="-1098754"/>
            <a:ext cx="9144000" cy="8072386"/>
            <a:chOff x="0" y="0"/>
            <a:chExt cx="9144000" cy="6865623"/>
          </a:xfrm>
        </p:grpSpPr>
        <p:grpSp>
          <p:nvGrpSpPr>
            <p:cNvPr id="14" name="Группа 13"/>
            <p:cNvGrpSpPr/>
            <p:nvPr/>
          </p:nvGrpSpPr>
          <p:grpSpPr>
            <a:xfrm>
              <a:off x="0" y="0"/>
              <a:ext cx="9144000" cy="6865623"/>
              <a:chOff x="0" y="0"/>
              <a:chExt cx="9144000" cy="6865623"/>
            </a:xfrm>
          </p:grpSpPr>
          <p:sp>
            <p:nvSpPr>
              <p:cNvPr id="17" name="Прямоугольник 16"/>
              <p:cNvSpPr/>
              <p:nvPr/>
            </p:nvSpPr>
            <p:spPr>
              <a:xfrm>
                <a:off x="0" y="0"/>
                <a:ext cx="9144000" cy="4797152"/>
              </a:xfrm>
              <a:prstGeom prst="rect">
                <a:avLst/>
              </a:prstGeom>
              <a:blipFill dpi="0" rotWithShape="1">
                <a:blip r:embed="rId2"/>
                <a:srcRect/>
                <a:stretch>
                  <a:fillRect l="-7000" t="-8000" r="-13000" b="-8000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8" name="Прямоугольник 17"/>
              <p:cNvSpPr/>
              <p:nvPr/>
            </p:nvSpPr>
            <p:spPr>
              <a:xfrm>
                <a:off x="0" y="4509120"/>
                <a:ext cx="9144000" cy="2356503"/>
              </a:xfrm>
              <a:prstGeom prst="rect">
                <a:avLst/>
              </a:prstGeom>
              <a:solidFill>
                <a:srgbClr val="53B0C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ru-RU" dirty="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sp>
          <p:nvSpPr>
            <p:cNvPr id="16" name="TextBox 15"/>
            <p:cNvSpPr txBox="1"/>
            <p:nvPr/>
          </p:nvSpPr>
          <p:spPr>
            <a:xfrm>
              <a:off x="611560" y="6176971"/>
              <a:ext cx="4291096" cy="307777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endParaRPr lang="ru-RU" sz="14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endParaRPr>
            </a:p>
          </p:txBody>
        </p:sp>
      </p:grpSp>
      <p:grpSp>
        <p:nvGrpSpPr>
          <p:cNvPr id="4" name="Группа 3"/>
          <p:cNvGrpSpPr/>
          <p:nvPr/>
        </p:nvGrpSpPr>
        <p:grpSpPr>
          <a:xfrm>
            <a:off x="735623" y="297619"/>
            <a:ext cx="7746249" cy="5389752"/>
            <a:chOff x="735623" y="297619"/>
            <a:chExt cx="7746249" cy="5389752"/>
          </a:xfrm>
        </p:grpSpPr>
        <p:sp>
          <p:nvSpPr>
            <p:cNvPr id="9" name="TextBox 8"/>
            <p:cNvSpPr txBox="1"/>
            <p:nvPr/>
          </p:nvSpPr>
          <p:spPr>
            <a:xfrm>
              <a:off x="735623" y="297619"/>
              <a:ext cx="774624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ru-RU" sz="4000" b="1" dirty="0">
                <a:solidFill>
                  <a:schemeClr val="tx2"/>
                </a:solidFill>
              </a:endParaRPr>
            </a:p>
          </p:txBody>
        </p:sp>
        <p:pic>
          <p:nvPicPr>
            <p:cNvPr id="3" name="Рисунок 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483" t="5129" r="18203" b="48549"/>
            <a:stretch/>
          </p:blipFill>
          <p:spPr>
            <a:xfrm>
              <a:off x="6649557" y="4090505"/>
              <a:ext cx="1591762" cy="1596866"/>
            </a:xfrm>
            <a:prstGeom prst="rect">
              <a:avLst/>
            </a:prstGeom>
          </p:spPr>
        </p:pic>
        <p:pic>
          <p:nvPicPr>
            <p:cNvPr id="12" name="Рисунок 11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215" t="13251" r="8542" b="41761"/>
            <a:stretch/>
          </p:blipFill>
          <p:spPr>
            <a:xfrm>
              <a:off x="858199" y="2017493"/>
              <a:ext cx="1481551" cy="1839893"/>
            </a:xfrm>
            <a:prstGeom prst="rect">
              <a:avLst/>
            </a:prstGeom>
          </p:spPr>
        </p:pic>
      </p:grpSp>
      <p:sp>
        <p:nvSpPr>
          <p:cNvPr id="2" name="Прямоугольник 1"/>
          <p:cNvSpPr/>
          <p:nvPr/>
        </p:nvSpPr>
        <p:spPr>
          <a:xfrm>
            <a:off x="671849" y="1842338"/>
            <a:ext cx="7870312" cy="4138315"/>
          </a:xfrm>
          <a:prstGeom prst="rect">
            <a:avLst/>
          </a:prstGeom>
          <a:ln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6675" y="1842339"/>
            <a:ext cx="7905485" cy="4184564"/>
          </a:xfrm>
          <a:prstGeom prst="rect">
            <a:avLst/>
          </a:prstGeom>
        </p:spPr>
      </p:pic>
      <p:sp>
        <p:nvSpPr>
          <p:cNvPr id="8" name="Скругленный прямоугольник 7"/>
          <p:cNvSpPr/>
          <p:nvPr/>
        </p:nvSpPr>
        <p:spPr>
          <a:xfrm>
            <a:off x="1130922" y="208400"/>
            <a:ext cx="6378097" cy="9144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475656" y="208399"/>
            <a:ext cx="576063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Bookman Old Style" panose="02050604050505020204" pitchFamily="18" charset="0"/>
              </a:rPr>
              <a:t>МОНОКОЛЕСО</a:t>
            </a:r>
            <a:endParaRPr lang="ru-RU" sz="5400" b="1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148673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Группа 42"/>
          <p:cNvGrpSpPr/>
          <p:nvPr/>
        </p:nvGrpSpPr>
        <p:grpSpPr>
          <a:xfrm>
            <a:off x="0" y="0"/>
            <a:ext cx="9144000" cy="6865623"/>
            <a:chOff x="0" y="0"/>
            <a:chExt cx="9144000" cy="6865623"/>
          </a:xfrm>
        </p:grpSpPr>
        <p:grpSp>
          <p:nvGrpSpPr>
            <p:cNvPr id="44" name="Группа 43"/>
            <p:cNvGrpSpPr/>
            <p:nvPr/>
          </p:nvGrpSpPr>
          <p:grpSpPr>
            <a:xfrm>
              <a:off x="0" y="0"/>
              <a:ext cx="9144000" cy="6865623"/>
              <a:chOff x="0" y="0"/>
              <a:chExt cx="9144000" cy="6865623"/>
            </a:xfrm>
          </p:grpSpPr>
          <p:sp>
            <p:nvSpPr>
              <p:cNvPr id="47" name="Прямоугольник 46"/>
              <p:cNvSpPr/>
              <p:nvPr/>
            </p:nvSpPr>
            <p:spPr>
              <a:xfrm>
                <a:off x="0" y="0"/>
                <a:ext cx="9144000" cy="4797152"/>
              </a:xfrm>
              <a:prstGeom prst="rect">
                <a:avLst/>
              </a:prstGeom>
              <a:blipFill dpi="0" rotWithShape="1">
                <a:blip r:embed="rId2"/>
                <a:srcRect/>
                <a:stretch>
                  <a:fillRect l="-7000" t="-8000" r="-13000" b="-8000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8" name="Прямоугольник 47"/>
              <p:cNvSpPr/>
              <p:nvPr/>
            </p:nvSpPr>
            <p:spPr>
              <a:xfrm>
                <a:off x="0" y="4509120"/>
                <a:ext cx="9144000" cy="2356503"/>
              </a:xfrm>
              <a:prstGeom prst="rect">
                <a:avLst/>
              </a:prstGeom>
              <a:solidFill>
                <a:srgbClr val="53B0C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ru-RU" dirty="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sp>
          <p:nvSpPr>
            <p:cNvPr id="46" name="TextBox 45"/>
            <p:cNvSpPr txBox="1"/>
            <p:nvPr/>
          </p:nvSpPr>
          <p:spPr>
            <a:xfrm>
              <a:off x="611560" y="6176971"/>
              <a:ext cx="4291096" cy="307777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endParaRPr lang="ru-RU" sz="14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endParaRPr>
            </a:p>
          </p:txBody>
        </p:sp>
      </p:grpSp>
      <p:sp>
        <p:nvSpPr>
          <p:cNvPr id="49" name="Скругленный прямоугольник 48"/>
          <p:cNvSpPr/>
          <p:nvPr/>
        </p:nvSpPr>
        <p:spPr>
          <a:xfrm>
            <a:off x="719572" y="750137"/>
            <a:ext cx="7776864" cy="5328592"/>
          </a:xfrm>
          <a:prstGeom prst="roundRect">
            <a:avLst/>
          </a:prstGeom>
          <a:solidFill>
            <a:srgbClr val="92D05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043608" y="953500"/>
            <a:ext cx="7128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2"/>
                </a:solidFill>
                <a:latin typeface="Bookman Old Style" panose="02050604050505020204" pitchFamily="18" charset="0"/>
              </a:rPr>
              <a:t>Правила безопасности</a:t>
            </a:r>
            <a:endParaRPr lang="ru-RU" sz="3200" b="1" dirty="0">
              <a:solidFill>
                <a:schemeClr val="tx2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9" y="1791787"/>
            <a:ext cx="2142615" cy="152419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3938756"/>
            <a:ext cx="2142616" cy="152419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3980722" y="1791787"/>
            <a:ext cx="3859057" cy="1191816"/>
          </a:xfrm>
          <a:prstGeom prst="roundRect">
            <a:avLst/>
          </a:prstGeom>
          <a:ln w="38100">
            <a:prstDash val="sys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tx2"/>
                </a:solidFill>
                <a:latin typeface="Bookman Old Style" panose="02050604050505020204" pitchFamily="18" charset="0"/>
              </a:rPr>
              <a:t>Катайся в </a:t>
            </a:r>
            <a:r>
              <a:rPr lang="ru-RU" sz="1600" dirty="0">
                <a:solidFill>
                  <a:schemeClr val="tx2"/>
                </a:solidFill>
                <a:latin typeface="Bookman Old Style" panose="02050604050505020204" pitchFamily="18" charset="0"/>
              </a:rPr>
              <a:t>защитном шлеме, </a:t>
            </a:r>
            <a:r>
              <a:rPr lang="ru-RU" sz="1600" dirty="0" smtClean="0">
                <a:solidFill>
                  <a:schemeClr val="tx2"/>
                </a:solidFill>
                <a:latin typeface="Bookman Old Style" panose="02050604050505020204" pitchFamily="18" charset="0"/>
              </a:rPr>
              <a:t>налокотниках, наколенниках и перчатках - </a:t>
            </a:r>
            <a:r>
              <a:rPr lang="ru-RU" sz="1600" dirty="0">
                <a:solidFill>
                  <a:schemeClr val="tx2"/>
                </a:solidFill>
                <a:latin typeface="Bookman Old Style" panose="02050604050505020204" pitchFamily="18" charset="0"/>
              </a:rPr>
              <a:t>это обезопасит при возможном падении.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980722" y="3299433"/>
            <a:ext cx="3850808" cy="2553891"/>
          </a:xfrm>
          <a:prstGeom prst="roundRect">
            <a:avLst/>
          </a:prstGeom>
          <a:ln w="38100">
            <a:prstDash val="sys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tx2"/>
                </a:solidFill>
                <a:latin typeface="Bookman Old Style" panose="02050604050505020204" pitchFamily="18" charset="0"/>
              </a:rPr>
              <a:t>Надевай удобную не </a:t>
            </a:r>
            <a:r>
              <a:rPr lang="ru-RU" sz="1600" dirty="0">
                <a:solidFill>
                  <a:schemeClr val="tx2"/>
                </a:solidFill>
                <a:latin typeface="Bookman Old Style" panose="02050604050505020204" pitchFamily="18" charset="0"/>
              </a:rPr>
              <a:t>стесняющую движения одежду. </a:t>
            </a:r>
            <a:r>
              <a:rPr lang="ru-RU" sz="1600" dirty="0" smtClean="0">
                <a:solidFill>
                  <a:schemeClr val="tx2"/>
                </a:solidFill>
                <a:latin typeface="Bookman Old Style" panose="02050604050505020204" pitchFamily="18" charset="0"/>
              </a:rPr>
              <a:t>На обуви не </a:t>
            </a:r>
            <a:r>
              <a:rPr lang="ru-RU" sz="1600" dirty="0">
                <a:solidFill>
                  <a:schemeClr val="tx2"/>
                </a:solidFill>
                <a:latin typeface="Bookman Old Style" panose="02050604050505020204" pitchFamily="18" charset="0"/>
              </a:rPr>
              <a:t>должно быть </a:t>
            </a:r>
            <a:r>
              <a:rPr lang="ru-RU" sz="1600" dirty="0" smtClean="0">
                <a:solidFill>
                  <a:schemeClr val="tx2"/>
                </a:solidFill>
                <a:latin typeface="Bookman Old Style" panose="02050604050505020204" pitchFamily="18" charset="0"/>
              </a:rPr>
              <a:t>ремешков/шнурков</a:t>
            </a:r>
            <a:r>
              <a:rPr lang="ru-RU" sz="1600" dirty="0">
                <a:solidFill>
                  <a:schemeClr val="tx2"/>
                </a:solidFill>
                <a:latin typeface="Bookman Old Style" panose="02050604050505020204" pitchFamily="18" charset="0"/>
              </a:rPr>
              <a:t>, которые могут намотаться на колеса во время </a:t>
            </a:r>
            <a:r>
              <a:rPr lang="ru-RU" sz="1600" dirty="0" smtClean="0">
                <a:solidFill>
                  <a:schemeClr val="tx2"/>
                </a:solidFill>
                <a:latin typeface="Bookman Old Style" panose="02050604050505020204" pitchFamily="18" charset="0"/>
              </a:rPr>
              <a:t>езды. Длинные волосы </a:t>
            </a:r>
            <a:r>
              <a:rPr lang="ru-RU" sz="1600" dirty="0">
                <a:solidFill>
                  <a:schemeClr val="tx2"/>
                </a:solidFill>
                <a:latin typeface="Bookman Old Style" panose="02050604050505020204" pitchFamily="18" charset="0"/>
              </a:rPr>
              <a:t>стоит убирать </a:t>
            </a:r>
            <a:r>
              <a:rPr lang="ru-RU" sz="1600" dirty="0" smtClean="0">
                <a:solidFill>
                  <a:schemeClr val="tx2"/>
                </a:solidFill>
                <a:latin typeface="Bookman Old Style" panose="02050604050505020204" pitchFamily="18" charset="0"/>
              </a:rPr>
              <a:t>в </a:t>
            </a:r>
            <a:r>
              <a:rPr lang="ru-RU" sz="1600" dirty="0">
                <a:solidFill>
                  <a:schemeClr val="tx2"/>
                </a:solidFill>
                <a:latin typeface="Bookman Old Style" panose="02050604050505020204" pitchFamily="18" charset="0"/>
              </a:rPr>
              <a:t>пучок или косичку под шлем, используя мягкие </a:t>
            </a:r>
            <a:r>
              <a:rPr lang="ru-RU" sz="1600" dirty="0" smtClean="0">
                <a:solidFill>
                  <a:schemeClr val="tx2"/>
                </a:solidFill>
                <a:latin typeface="Bookman Old Style" panose="02050604050505020204" pitchFamily="18" charset="0"/>
              </a:rPr>
              <a:t>резинки. </a:t>
            </a:r>
            <a:endParaRPr lang="ru-RU" sz="1600" dirty="0">
              <a:solidFill>
                <a:schemeClr val="tx2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4774" y="2035922"/>
            <a:ext cx="571004" cy="1245106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9234" y="4509120"/>
            <a:ext cx="571004" cy="1245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189564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Группа 42"/>
          <p:cNvGrpSpPr/>
          <p:nvPr/>
        </p:nvGrpSpPr>
        <p:grpSpPr>
          <a:xfrm>
            <a:off x="0" y="0"/>
            <a:ext cx="9144000" cy="6865623"/>
            <a:chOff x="0" y="0"/>
            <a:chExt cx="9144000" cy="6865623"/>
          </a:xfrm>
        </p:grpSpPr>
        <p:grpSp>
          <p:nvGrpSpPr>
            <p:cNvPr id="44" name="Группа 43"/>
            <p:cNvGrpSpPr/>
            <p:nvPr/>
          </p:nvGrpSpPr>
          <p:grpSpPr>
            <a:xfrm>
              <a:off x="0" y="0"/>
              <a:ext cx="9144000" cy="6865623"/>
              <a:chOff x="0" y="0"/>
              <a:chExt cx="9144000" cy="6865623"/>
            </a:xfrm>
          </p:grpSpPr>
          <p:sp>
            <p:nvSpPr>
              <p:cNvPr id="47" name="Прямоугольник 46"/>
              <p:cNvSpPr/>
              <p:nvPr/>
            </p:nvSpPr>
            <p:spPr>
              <a:xfrm>
                <a:off x="0" y="0"/>
                <a:ext cx="9144000" cy="4797152"/>
              </a:xfrm>
              <a:prstGeom prst="rect">
                <a:avLst/>
              </a:prstGeom>
              <a:blipFill dpi="0" rotWithShape="1">
                <a:blip r:embed="rId2"/>
                <a:srcRect/>
                <a:stretch>
                  <a:fillRect l="-7000" t="-8000" r="-13000" b="-8000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8" name="Прямоугольник 47"/>
              <p:cNvSpPr/>
              <p:nvPr/>
            </p:nvSpPr>
            <p:spPr>
              <a:xfrm>
                <a:off x="0" y="4509120"/>
                <a:ext cx="9144000" cy="2356503"/>
              </a:xfrm>
              <a:prstGeom prst="rect">
                <a:avLst/>
              </a:prstGeom>
              <a:solidFill>
                <a:srgbClr val="53B0C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ru-RU" dirty="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sp>
          <p:nvSpPr>
            <p:cNvPr id="46" name="TextBox 45"/>
            <p:cNvSpPr txBox="1"/>
            <p:nvPr/>
          </p:nvSpPr>
          <p:spPr>
            <a:xfrm>
              <a:off x="611560" y="6176971"/>
              <a:ext cx="4291096" cy="307777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endParaRPr lang="ru-RU" sz="14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endParaRPr>
            </a:p>
          </p:txBody>
        </p:sp>
      </p:grpSp>
      <p:sp>
        <p:nvSpPr>
          <p:cNvPr id="49" name="Скругленный прямоугольник 48"/>
          <p:cNvSpPr/>
          <p:nvPr/>
        </p:nvSpPr>
        <p:spPr>
          <a:xfrm>
            <a:off x="719572" y="750137"/>
            <a:ext cx="7776864" cy="5328592"/>
          </a:xfrm>
          <a:prstGeom prst="roundRect">
            <a:avLst/>
          </a:prstGeom>
          <a:solidFill>
            <a:srgbClr val="92D05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043608" y="953500"/>
            <a:ext cx="7128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2"/>
                </a:solidFill>
                <a:latin typeface="Bookman Old Style" panose="02050604050505020204" pitchFamily="18" charset="0"/>
              </a:rPr>
              <a:t>Правила безопасности</a:t>
            </a:r>
            <a:endParaRPr lang="ru-RU" sz="3200" b="1" dirty="0">
              <a:solidFill>
                <a:schemeClr val="tx2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9276" y="1772816"/>
            <a:ext cx="2263659" cy="161029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9276" y="3967610"/>
            <a:ext cx="2220616" cy="157967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</p:spPr>
      </p:pic>
      <p:sp>
        <p:nvSpPr>
          <p:cNvPr id="16" name="TextBox 15"/>
          <p:cNvSpPr txBox="1"/>
          <p:nvPr/>
        </p:nvSpPr>
        <p:spPr>
          <a:xfrm>
            <a:off x="3981950" y="1594223"/>
            <a:ext cx="3830927" cy="1736646"/>
          </a:xfrm>
          <a:prstGeom prst="roundRect">
            <a:avLst/>
          </a:prstGeom>
          <a:ln w="38100">
            <a:prstDash val="sys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tx2"/>
                </a:solidFill>
                <a:latin typeface="Bookman Old Style" panose="02050604050505020204" pitchFamily="18" charset="0"/>
              </a:rPr>
              <a:t>При </a:t>
            </a:r>
            <a:r>
              <a:rPr lang="ru-RU" sz="1600" dirty="0">
                <a:solidFill>
                  <a:schemeClr val="tx2"/>
                </a:solidFill>
                <a:latin typeface="Bookman Old Style" panose="02050604050505020204" pitchFamily="18" charset="0"/>
              </a:rPr>
              <a:t>катании в </a:t>
            </a:r>
            <a:r>
              <a:rPr lang="ru-RU" sz="1600" dirty="0" smtClean="0">
                <a:solidFill>
                  <a:schemeClr val="tx2"/>
                </a:solidFill>
                <a:latin typeface="Bookman Old Style" panose="02050604050505020204" pitchFamily="18" charset="0"/>
              </a:rPr>
              <a:t>сумерки на </a:t>
            </a:r>
            <a:r>
              <a:rPr lang="ru-RU" sz="1600" dirty="0">
                <a:solidFill>
                  <a:schemeClr val="tx2"/>
                </a:solidFill>
                <a:latin typeface="Bookman Old Style" panose="02050604050505020204" pitchFamily="18" charset="0"/>
              </a:rPr>
              <a:t>одежде должны </a:t>
            </a:r>
            <a:r>
              <a:rPr lang="ru-RU" sz="1600" dirty="0" smtClean="0">
                <a:solidFill>
                  <a:schemeClr val="tx2"/>
                </a:solidFill>
                <a:latin typeface="Bookman Old Style" panose="02050604050505020204" pitchFamily="18" charset="0"/>
              </a:rPr>
              <a:t>присутствовать </a:t>
            </a:r>
            <a:r>
              <a:rPr lang="ru-RU" sz="1600" dirty="0" err="1">
                <a:solidFill>
                  <a:schemeClr val="tx2"/>
                </a:solidFill>
                <a:latin typeface="Bookman Old Style" panose="02050604050505020204" pitchFamily="18" charset="0"/>
              </a:rPr>
              <a:t>световозвращающие</a:t>
            </a:r>
            <a:r>
              <a:rPr lang="ru-RU" sz="1600" dirty="0">
                <a:solidFill>
                  <a:schemeClr val="tx2"/>
                </a:solidFill>
                <a:latin typeface="Bookman Old Style" panose="02050604050505020204" pitchFamily="18" charset="0"/>
              </a:rPr>
              <a:t> (светоотражающие) </a:t>
            </a:r>
            <a:r>
              <a:rPr lang="ru-RU" sz="1600" dirty="0" smtClean="0">
                <a:solidFill>
                  <a:schemeClr val="tx2"/>
                </a:solidFill>
                <a:latin typeface="Bookman Old Style" panose="02050604050505020204" pitchFamily="18" charset="0"/>
              </a:rPr>
              <a:t>элементы, чтобы быть заметнее для окружающих.</a:t>
            </a:r>
            <a:endParaRPr lang="ru-RU" sz="1600" dirty="0">
              <a:solidFill>
                <a:schemeClr val="tx2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4707" y="2389803"/>
            <a:ext cx="571004" cy="1245106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3967953" y="3522594"/>
            <a:ext cx="3890962" cy="2281476"/>
          </a:xfrm>
          <a:prstGeom prst="roundRect">
            <a:avLst/>
          </a:prstGeom>
          <a:ln w="38100">
            <a:prstDash val="sys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chemeClr val="tx2"/>
                </a:solidFill>
                <a:latin typeface="Bookman Old Style" panose="02050604050505020204" pitchFamily="18" charset="0"/>
              </a:rPr>
              <a:t>П</a:t>
            </a:r>
            <a:r>
              <a:rPr lang="ru-RU" sz="1600" dirty="0" smtClean="0">
                <a:solidFill>
                  <a:schemeClr val="tx2"/>
                </a:solidFill>
                <a:latin typeface="Bookman Old Style" panose="02050604050505020204" pitchFamily="18" charset="0"/>
              </a:rPr>
              <a:t>еред </a:t>
            </a:r>
            <a:r>
              <a:rPr lang="ru-RU" sz="1600" dirty="0">
                <a:solidFill>
                  <a:schemeClr val="tx2"/>
                </a:solidFill>
                <a:latin typeface="Bookman Old Style" panose="02050604050505020204" pitchFamily="18" charset="0"/>
              </a:rPr>
              <a:t>каждым выездом </a:t>
            </a:r>
            <a:r>
              <a:rPr lang="ru-RU" sz="1600" dirty="0" smtClean="0">
                <a:solidFill>
                  <a:schemeClr val="tx2"/>
                </a:solidFill>
                <a:latin typeface="Bookman Old Style" panose="02050604050505020204" pitchFamily="18" charset="0"/>
              </a:rPr>
              <a:t>тщательно осматривай средство передвижения на </a:t>
            </a:r>
            <a:r>
              <a:rPr lang="ru-RU" sz="1600" dirty="0">
                <a:solidFill>
                  <a:schemeClr val="tx2"/>
                </a:solidFill>
                <a:latin typeface="Bookman Old Style" panose="02050604050505020204" pitchFamily="18" charset="0"/>
              </a:rPr>
              <a:t>предмет полной исправности. Все болты должны быть плотно закручены, колеса, подшипники и тормозная система (при наличии) не изношены</a:t>
            </a:r>
            <a:r>
              <a:rPr lang="ru-RU" sz="1600" dirty="0">
                <a:solidFill>
                  <a:schemeClr val="tx2"/>
                </a:solidFill>
              </a:rPr>
              <a:t>.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7892" y="4552175"/>
            <a:ext cx="571004" cy="1245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14039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Группа 42"/>
          <p:cNvGrpSpPr/>
          <p:nvPr/>
        </p:nvGrpSpPr>
        <p:grpSpPr>
          <a:xfrm>
            <a:off x="0" y="0"/>
            <a:ext cx="9144000" cy="6865623"/>
            <a:chOff x="0" y="0"/>
            <a:chExt cx="9144000" cy="6865623"/>
          </a:xfrm>
        </p:grpSpPr>
        <p:grpSp>
          <p:nvGrpSpPr>
            <p:cNvPr id="44" name="Группа 43"/>
            <p:cNvGrpSpPr/>
            <p:nvPr/>
          </p:nvGrpSpPr>
          <p:grpSpPr>
            <a:xfrm>
              <a:off x="0" y="0"/>
              <a:ext cx="9144000" cy="6865623"/>
              <a:chOff x="0" y="0"/>
              <a:chExt cx="9144000" cy="6865623"/>
            </a:xfrm>
          </p:grpSpPr>
          <p:sp>
            <p:nvSpPr>
              <p:cNvPr id="47" name="Прямоугольник 46"/>
              <p:cNvSpPr/>
              <p:nvPr/>
            </p:nvSpPr>
            <p:spPr>
              <a:xfrm>
                <a:off x="0" y="0"/>
                <a:ext cx="9144000" cy="4797152"/>
              </a:xfrm>
              <a:prstGeom prst="rect">
                <a:avLst/>
              </a:prstGeom>
              <a:blipFill dpi="0" rotWithShape="1">
                <a:blip r:embed="rId2"/>
                <a:srcRect/>
                <a:stretch>
                  <a:fillRect l="-7000" t="-8000" r="-13000" b="-8000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8" name="Прямоугольник 47"/>
              <p:cNvSpPr/>
              <p:nvPr/>
            </p:nvSpPr>
            <p:spPr>
              <a:xfrm>
                <a:off x="0" y="4509120"/>
                <a:ext cx="9144000" cy="2356503"/>
              </a:xfrm>
              <a:prstGeom prst="rect">
                <a:avLst/>
              </a:prstGeom>
              <a:solidFill>
                <a:srgbClr val="53B0C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ru-RU" dirty="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sp>
          <p:nvSpPr>
            <p:cNvPr id="46" name="TextBox 45"/>
            <p:cNvSpPr txBox="1"/>
            <p:nvPr/>
          </p:nvSpPr>
          <p:spPr>
            <a:xfrm>
              <a:off x="611560" y="6176971"/>
              <a:ext cx="4291096" cy="307777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endParaRPr lang="ru-RU" sz="14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endParaRPr>
            </a:p>
          </p:txBody>
        </p:sp>
      </p:grpSp>
      <p:sp>
        <p:nvSpPr>
          <p:cNvPr id="49" name="Скругленный прямоугольник 48"/>
          <p:cNvSpPr/>
          <p:nvPr/>
        </p:nvSpPr>
        <p:spPr>
          <a:xfrm>
            <a:off x="697148" y="743642"/>
            <a:ext cx="7776864" cy="5328592"/>
          </a:xfrm>
          <a:prstGeom prst="roundRect">
            <a:avLst/>
          </a:prstGeom>
          <a:solidFill>
            <a:srgbClr val="92D05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043608" y="953500"/>
            <a:ext cx="7128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2"/>
                </a:solidFill>
                <a:latin typeface="Bookman Old Style" panose="02050604050505020204" pitchFamily="18" charset="0"/>
              </a:rPr>
              <a:t>Правила безопасности</a:t>
            </a:r>
            <a:endParaRPr lang="ru-RU" sz="3200" b="1" dirty="0">
              <a:solidFill>
                <a:schemeClr val="tx2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3975681"/>
            <a:ext cx="2309544" cy="164294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783640"/>
            <a:ext cx="2301015" cy="163687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</p:spPr>
      </p:pic>
      <p:sp>
        <p:nvSpPr>
          <p:cNvPr id="15" name="TextBox 14"/>
          <p:cNvSpPr txBox="1"/>
          <p:nvPr/>
        </p:nvSpPr>
        <p:spPr>
          <a:xfrm>
            <a:off x="4211960" y="3928828"/>
            <a:ext cx="3593804" cy="1736646"/>
          </a:xfrm>
          <a:prstGeom prst="roundRect">
            <a:avLst/>
          </a:prstGeom>
          <a:ln w="38100">
            <a:prstDash val="sys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tx2"/>
                </a:solidFill>
                <a:latin typeface="Bookman Old Style" panose="02050604050505020204" pitchFamily="18" charset="0"/>
              </a:rPr>
              <a:t>Кататься необходимо в строго установленных </a:t>
            </a:r>
            <a:r>
              <a:rPr lang="ru-RU" sz="1600" dirty="0">
                <a:solidFill>
                  <a:schemeClr val="tx2"/>
                </a:solidFill>
                <a:latin typeface="Bookman Old Style" panose="02050604050505020204" pitchFamily="18" charset="0"/>
              </a:rPr>
              <a:t>местах. </a:t>
            </a:r>
            <a:r>
              <a:rPr lang="ru-RU" sz="1600" dirty="0" smtClean="0">
                <a:solidFill>
                  <a:schemeClr val="tx2"/>
                </a:solidFill>
                <a:latin typeface="Bookman Old Style" panose="02050604050505020204" pitchFamily="18" charset="0"/>
              </a:rPr>
              <a:t>Выбирай </a:t>
            </a:r>
            <a:r>
              <a:rPr lang="ru-RU" sz="1600" dirty="0">
                <a:solidFill>
                  <a:schemeClr val="tx2"/>
                </a:solidFill>
                <a:latin typeface="Bookman Old Style" panose="02050604050505020204" pitchFamily="18" charset="0"/>
              </a:rPr>
              <a:t>ровные поверхности без особых перепадов высоты и без плотного потока </a:t>
            </a:r>
            <a:r>
              <a:rPr lang="ru-RU" sz="1600" dirty="0" smtClean="0">
                <a:solidFill>
                  <a:schemeClr val="tx2"/>
                </a:solidFill>
                <a:latin typeface="Bookman Old Style" panose="02050604050505020204" pitchFamily="18" charset="0"/>
              </a:rPr>
              <a:t>пешеходов.</a:t>
            </a:r>
            <a:endParaRPr lang="ru-RU" sz="1600" dirty="0">
              <a:solidFill>
                <a:schemeClr val="tx2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4274" y="4439607"/>
            <a:ext cx="571004" cy="1245106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4211960" y="1943707"/>
            <a:ext cx="3672408" cy="1464231"/>
          </a:xfrm>
          <a:prstGeom prst="roundRect">
            <a:avLst/>
          </a:prstGeom>
          <a:ln w="38100">
            <a:prstDash val="sys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tx2"/>
                </a:solidFill>
                <a:latin typeface="Bookman Old Style" panose="02050604050505020204" pitchFamily="18" charset="0"/>
              </a:rPr>
              <a:t>При использовании средств индивидуальной мобильности необходимо руководствоваться теми же правилами, что и для пешеходов.</a:t>
            </a:r>
            <a:endParaRPr lang="ru-RU" sz="1600" dirty="0">
              <a:solidFill>
                <a:schemeClr val="tx2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6311" y="2206558"/>
            <a:ext cx="571004" cy="1245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178766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Группа 42"/>
          <p:cNvGrpSpPr/>
          <p:nvPr/>
        </p:nvGrpSpPr>
        <p:grpSpPr>
          <a:xfrm>
            <a:off x="0" y="0"/>
            <a:ext cx="9144000" cy="6865623"/>
            <a:chOff x="0" y="0"/>
            <a:chExt cx="9144000" cy="6865623"/>
          </a:xfrm>
        </p:grpSpPr>
        <p:grpSp>
          <p:nvGrpSpPr>
            <p:cNvPr id="44" name="Группа 43"/>
            <p:cNvGrpSpPr/>
            <p:nvPr/>
          </p:nvGrpSpPr>
          <p:grpSpPr>
            <a:xfrm>
              <a:off x="0" y="0"/>
              <a:ext cx="9144000" cy="6865623"/>
              <a:chOff x="0" y="0"/>
              <a:chExt cx="9144000" cy="6865623"/>
            </a:xfrm>
          </p:grpSpPr>
          <p:sp>
            <p:nvSpPr>
              <p:cNvPr id="47" name="Прямоугольник 46"/>
              <p:cNvSpPr/>
              <p:nvPr/>
            </p:nvSpPr>
            <p:spPr>
              <a:xfrm>
                <a:off x="0" y="0"/>
                <a:ext cx="9144000" cy="4797152"/>
              </a:xfrm>
              <a:prstGeom prst="rect">
                <a:avLst/>
              </a:prstGeom>
              <a:blipFill dpi="0" rotWithShape="1">
                <a:blip r:embed="rId2"/>
                <a:srcRect/>
                <a:stretch>
                  <a:fillRect l="-7000" t="-8000" r="-13000" b="-8000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8" name="Прямоугольник 47"/>
              <p:cNvSpPr/>
              <p:nvPr/>
            </p:nvSpPr>
            <p:spPr>
              <a:xfrm>
                <a:off x="0" y="4509120"/>
                <a:ext cx="9144000" cy="2356503"/>
              </a:xfrm>
              <a:prstGeom prst="rect">
                <a:avLst/>
              </a:prstGeom>
              <a:solidFill>
                <a:srgbClr val="53B0C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ru-RU" dirty="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sp>
          <p:nvSpPr>
            <p:cNvPr id="46" name="TextBox 45"/>
            <p:cNvSpPr txBox="1"/>
            <p:nvPr/>
          </p:nvSpPr>
          <p:spPr>
            <a:xfrm>
              <a:off x="611560" y="6176971"/>
              <a:ext cx="4291096" cy="307777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endParaRPr lang="ru-RU" sz="14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endParaRPr>
            </a:p>
          </p:txBody>
        </p:sp>
      </p:grpSp>
      <p:sp>
        <p:nvSpPr>
          <p:cNvPr id="49" name="Скругленный прямоугольник 48"/>
          <p:cNvSpPr/>
          <p:nvPr/>
        </p:nvSpPr>
        <p:spPr>
          <a:xfrm>
            <a:off x="719572" y="743642"/>
            <a:ext cx="7776864" cy="5328592"/>
          </a:xfrm>
          <a:prstGeom prst="roundRect">
            <a:avLst/>
          </a:prstGeom>
          <a:solidFill>
            <a:srgbClr val="92D05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043608" y="953500"/>
            <a:ext cx="7128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2"/>
                </a:solidFill>
                <a:latin typeface="Bookman Old Style" panose="02050604050505020204" pitchFamily="18" charset="0"/>
              </a:rPr>
              <a:t>Правила безопасности</a:t>
            </a:r>
            <a:endParaRPr lang="ru-RU" sz="3200" b="1" dirty="0">
              <a:solidFill>
                <a:schemeClr val="tx2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7061" y="1836806"/>
            <a:ext cx="2301015" cy="163687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7646" y="4003699"/>
            <a:ext cx="2301014" cy="162268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</p:spPr>
      </p:pic>
      <p:sp>
        <p:nvSpPr>
          <p:cNvPr id="16" name="TextBox 15"/>
          <p:cNvSpPr txBox="1"/>
          <p:nvPr/>
        </p:nvSpPr>
        <p:spPr>
          <a:xfrm>
            <a:off x="4139952" y="4445716"/>
            <a:ext cx="3744416" cy="1191816"/>
          </a:xfrm>
          <a:prstGeom prst="roundRect">
            <a:avLst/>
          </a:prstGeom>
          <a:ln w="38100">
            <a:prstDash val="sys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tx2"/>
                </a:solidFill>
                <a:latin typeface="Bookman Old Style" panose="02050604050505020204" pitchFamily="18" charset="0"/>
              </a:rPr>
              <a:t>С осторожностью катайся </a:t>
            </a:r>
            <a:r>
              <a:rPr lang="ru-RU" sz="1600" dirty="0">
                <a:solidFill>
                  <a:schemeClr val="tx2"/>
                </a:solidFill>
                <a:latin typeface="Bookman Old Style" panose="02050604050505020204" pitchFamily="18" charset="0"/>
              </a:rPr>
              <a:t>в непосредственной близости </a:t>
            </a:r>
            <a:r>
              <a:rPr lang="ru-RU" sz="1600" dirty="0" smtClean="0">
                <a:solidFill>
                  <a:schemeClr val="tx2"/>
                </a:solidFill>
                <a:latin typeface="Bookman Old Style" panose="02050604050505020204" pitchFamily="18" charset="0"/>
              </a:rPr>
              <a:t>от </a:t>
            </a:r>
            <a:r>
              <a:rPr lang="ru-RU" sz="1600" dirty="0">
                <a:solidFill>
                  <a:schemeClr val="tx2"/>
                </a:solidFill>
                <a:latin typeface="Bookman Old Style" panose="02050604050505020204" pitchFamily="18" charset="0"/>
              </a:rPr>
              <a:t>других участников </a:t>
            </a:r>
            <a:r>
              <a:rPr lang="ru-RU" sz="1600" dirty="0" smtClean="0">
                <a:solidFill>
                  <a:schemeClr val="tx2"/>
                </a:solidFill>
                <a:latin typeface="Bookman Old Style" panose="02050604050505020204" pitchFamily="18" charset="0"/>
              </a:rPr>
              <a:t>движения, соблюдай дистанцию.</a:t>
            </a:r>
            <a:endParaRPr lang="ru-RU" sz="1600" dirty="0">
              <a:solidFill>
                <a:schemeClr val="tx2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956692" y="1596527"/>
            <a:ext cx="3927676" cy="2553891"/>
          </a:xfrm>
          <a:prstGeom prst="roundRect">
            <a:avLst/>
          </a:prstGeom>
          <a:ln w="38100">
            <a:prstDash val="sys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tx2"/>
                </a:solidFill>
                <a:latin typeface="Bookman Old Style" panose="02050604050505020204" pitchFamily="18" charset="0"/>
              </a:rPr>
              <a:t>Сохраняй безопасную </a:t>
            </a:r>
            <a:r>
              <a:rPr lang="ru-RU" sz="1600" dirty="0">
                <a:solidFill>
                  <a:schemeClr val="tx2"/>
                </a:solidFill>
                <a:latin typeface="Bookman Old Style" panose="02050604050505020204" pitchFamily="18" charset="0"/>
              </a:rPr>
              <a:t>скорость, </a:t>
            </a:r>
            <a:r>
              <a:rPr lang="ru-RU" sz="1600" dirty="0" smtClean="0">
                <a:solidFill>
                  <a:schemeClr val="tx2"/>
                </a:solidFill>
                <a:latin typeface="Bookman Old Style" panose="02050604050505020204" pitchFamily="18" charset="0"/>
              </a:rPr>
              <a:t>останавливай </a:t>
            </a:r>
            <a:r>
              <a:rPr lang="ru-RU" sz="1600" dirty="0">
                <a:solidFill>
                  <a:schemeClr val="tx2"/>
                </a:solidFill>
                <a:latin typeface="Bookman Old Style" panose="02050604050505020204" pitchFamily="18" charset="0"/>
              </a:rPr>
              <a:t>средства плавно </a:t>
            </a:r>
            <a:br>
              <a:rPr lang="ru-RU" sz="1600" dirty="0">
                <a:solidFill>
                  <a:schemeClr val="tx2"/>
                </a:solidFill>
                <a:latin typeface="Bookman Old Style" panose="02050604050505020204" pitchFamily="18" charset="0"/>
              </a:rPr>
            </a:br>
            <a:r>
              <a:rPr lang="ru-RU" sz="1600" dirty="0">
                <a:solidFill>
                  <a:schemeClr val="tx2"/>
                </a:solidFill>
                <a:latin typeface="Bookman Old Style" panose="02050604050505020204" pitchFamily="18" charset="0"/>
              </a:rPr>
              <a:t>и аккуратно. </a:t>
            </a:r>
            <a:endParaRPr lang="ru-RU" sz="1600" dirty="0" smtClean="0">
              <a:solidFill>
                <a:schemeClr val="tx2"/>
              </a:solidFill>
              <a:latin typeface="Bookman Old Style" panose="02050604050505020204" pitchFamily="18" charset="0"/>
            </a:endParaRP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Bookman Old Style" panose="02050604050505020204" pitchFamily="18" charset="0"/>
              </a:rPr>
              <a:t>Максимальная </a:t>
            </a:r>
            <a:r>
              <a:rPr lang="ru-RU" sz="1600" dirty="0">
                <a:solidFill>
                  <a:schemeClr val="tx2"/>
                </a:solidFill>
                <a:latin typeface="Bookman Old Style" panose="02050604050505020204" pitchFamily="18" charset="0"/>
              </a:rPr>
              <a:t>скорость </a:t>
            </a:r>
            <a:r>
              <a:rPr lang="ru-RU" sz="1600" dirty="0" err="1">
                <a:solidFill>
                  <a:schemeClr val="tx2"/>
                </a:solidFill>
                <a:latin typeface="Bookman Old Style" panose="02050604050505020204" pitchFamily="18" charset="0"/>
              </a:rPr>
              <a:t>гироскутера</a:t>
            </a:r>
            <a:r>
              <a:rPr lang="ru-RU" sz="1600" dirty="0">
                <a:solidFill>
                  <a:schemeClr val="tx2"/>
                </a:solidFill>
                <a:latin typeface="Bookman Old Style" panose="02050604050505020204" pitchFamily="18" charset="0"/>
              </a:rPr>
              <a:t> ограничена 10-12 км/ч, при которых возможно сохранение равновесия. При выходе за эти пределы может произойти </a:t>
            </a:r>
            <a:r>
              <a:rPr lang="ru-RU" sz="1600" dirty="0" smtClean="0">
                <a:solidFill>
                  <a:schemeClr val="tx2"/>
                </a:solidFill>
                <a:latin typeface="Bookman Old Style" panose="02050604050505020204" pitchFamily="18" charset="0"/>
              </a:rPr>
              <a:t>падение.</a:t>
            </a:r>
            <a:endParaRPr lang="ru-RU" sz="1600" dirty="0">
              <a:solidFill>
                <a:schemeClr val="tx2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4322650"/>
            <a:ext cx="571004" cy="1245106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830007"/>
            <a:ext cx="571004" cy="1245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48467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Группа 42"/>
          <p:cNvGrpSpPr/>
          <p:nvPr/>
        </p:nvGrpSpPr>
        <p:grpSpPr>
          <a:xfrm>
            <a:off x="0" y="0"/>
            <a:ext cx="9144000" cy="6865623"/>
            <a:chOff x="0" y="0"/>
            <a:chExt cx="9144000" cy="6865623"/>
          </a:xfrm>
        </p:grpSpPr>
        <p:grpSp>
          <p:nvGrpSpPr>
            <p:cNvPr id="44" name="Группа 43"/>
            <p:cNvGrpSpPr/>
            <p:nvPr/>
          </p:nvGrpSpPr>
          <p:grpSpPr>
            <a:xfrm>
              <a:off x="0" y="0"/>
              <a:ext cx="9144000" cy="6865623"/>
              <a:chOff x="0" y="0"/>
              <a:chExt cx="9144000" cy="6865623"/>
            </a:xfrm>
          </p:grpSpPr>
          <p:sp>
            <p:nvSpPr>
              <p:cNvPr id="47" name="Прямоугольник 46"/>
              <p:cNvSpPr/>
              <p:nvPr/>
            </p:nvSpPr>
            <p:spPr>
              <a:xfrm>
                <a:off x="0" y="0"/>
                <a:ext cx="9144000" cy="4797152"/>
              </a:xfrm>
              <a:prstGeom prst="rect">
                <a:avLst/>
              </a:prstGeom>
              <a:blipFill dpi="0" rotWithShape="1">
                <a:blip r:embed="rId2"/>
                <a:srcRect/>
                <a:stretch>
                  <a:fillRect l="-7000" t="-8000" r="-13000" b="-8000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8" name="Прямоугольник 47"/>
              <p:cNvSpPr/>
              <p:nvPr/>
            </p:nvSpPr>
            <p:spPr>
              <a:xfrm>
                <a:off x="0" y="4509120"/>
                <a:ext cx="9144000" cy="2356503"/>
              </a:xfrm>
              <a:prstGeom prst="rect">
                <a:avLst/>
              </a:prstGeom>
              <a:solidFill>
                <a:srgbClr val="53B0C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ru-RU" dirty="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sp>
          <p:nvSpPr>
            <p:cNvPr id="46" name="TextBox 45"/>
            <p:cNvSpPr txBox="1"/>
            <p:nvPr/>
          </p:nvSpPr>
          <p:spPr>
            <a:xfrm>
              <a:off x="611560" y="6176971"/>
              <a:ext cx="4291096" cy="307777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endParaRPr lang="ru-RU" sz="14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endParaRPr>
            </a:p>
          </p:txBody>
        </p:sp>
      </p:grpSp>
      <p:sp>
        <p:nvSpPr>
          <p:cNvPr id="49" name="Скругленный прямоугольник 48"/>
          <p:cNvSpPr/>
          <p:nvPr/>
        </p:nvSpPr>
        <p:spPr>
          <a:xfrm>
            <a:off x="697148" y="743642"/>
            <a:ext cx="7776864" cy="5328592"/>
          </a:xfrm>
          <a:prstGeom prst="roundRect">
            <a:avLst/>
          </a:prstGeom>
          <a:solidFill>
            <a:srgbClr val="92D05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043608" y="953500"/>
            <a:ext cx="7128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2"/>
                </a:solidFill>
                <a:latin typeface="Bookman Old Style" panose="02050604050505020204" pitchFamily="18" charset="0"/>
              </a:rPr>
              <a:t>Правила безопасности</a:t>
            </a:r>
            <a:endParaRPr lang="ru-RU" sz="3200" b="1" dirty="0">
              <a:solidFill>
                <a:schemeClr val="tx2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772815"/>
            <a:ext cx="2318658" cy="163512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</p:spPr>
      </p:pic>
      <p:sp>
        <p:nvSpPr>
          <p:cNvPr id="18" name="TextBox 17"/>
          <p:cNvSpPr txBox="1"/>
          <p:nvPr/>
        </p:nvSpPr>
        <p:spPr>
          <a:xfrm>
            <a:off x="3996758" y="1538275"/>
            <a:ext cx="4025511" cy="2281476"/>
          </a:xfrm>
          <a:prstGeom prst="roundRect">
            <a:avLst/>
          </a:prstGeom>
          <a:ln w="38100">
            <a:prstDash val="sys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tx2"/>
                </a:solidFill>
                <a:latin typeface="Bookman Old Style" panose="02050604050505020204" pitchFamily="18" charset="0"/>
              </a:rPr>
              <a:t>В </a:t>
            </a:r>
            <a:r>
              <a:rPr lang="ru-RU" sz="1600" dirty="0">
                <a:solidFill>
                  <a:schemeClr val="tx2"/>
                </a:solidFill>
                <a:latin typeface="Bookman Old Style" panose="02050604050505020204" pitchFamily="18" charset="0"/>
              </a:rPr>
              <a:t>сырую погоду лучше вообще воздержаться от катания или кататься на небольшой </a:t>
            </a:r>
            <a:r>
              <a:rPr lang="ru-RU" sz="1600" dirty="0" smtClean="0">
                <a:solidFill>
                  <a:schemeClr val="tx2"/>
                </a:solidFill>
                <a:latin typeface="Bookman Old Style" panose="02050604050505020204" pitchFamily="18" charset="0"/>
              </a:rPr>
              <a:t>скорости. </a:t>
            </a:r>
            <a:r>
              <a:rPr lang="ru-RU" sz="1600" dirty="0">
                <a:solidFill>
                  <a:schemeClr val="tx2"/>
                </a:solidFill>
                <a:latin typeface="Bookman Old Style" panose="02050604050505020204" pitchFamily="18" charset="0"/>
              </a:rPr>
              <a:t>Сцепление колес с влажной дорогой значительно хуже, </a:t>
            </a:r>
            <a:r>
              <a:rPr lang="ru-RU" sz="1600" dirty="0" smtClean="0">
                <a:solidFill>
                  <a:schemeClr val="tx2"/>
                </a:solidFill>
                <a:latin typeface="Bookman Old Style" panose="02050604050505020204" pitchFamily="18" charset="0"/>
              </a:rPr>
              <a:t>поэтому можно потерять </a:t>
            </a:r>
            <a:r>
              <a:rPr lang="ru-RU" sz="1600" dirty="0">
                <a:solidFill>
                  <a:schemeClr val="tx2"/>
                </a:solidFill>
                <a:latin typeface="Bookman Old Style" panose="02050604050505020204" pitchFamily="18" charset="0"/>
              </a:rPr>
              <a:t>равновесие из-за любых резких движений и крутых маневров.</a:t>
            </a: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635" y="2492896"/>
            <a:ext cx="571004" cy="12451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0718" y="3939130"/>
            <a:ext cx="2324032" cy="163512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</p:spPr>
      </p:pic>
      <p:sp>
        <p:nvSpPr>
          <p:cNvPr id="23" name="TextBox 22"/>
          <p:cNvSpPr txBox="1"/>
          <p:nvPr/>
        </p:nvSpPr>
        <p:spPr>
          <a:xfrm>
            <a:off x="3996758" y="3976693"/>
            <a:ext cx="4025511" cy="1736646"/>
          </a:xfrm>
          <a:prstGeom prst="roundRect">
            <a:avLst/>
          </a:prstGeom>
          <a:ln w="38100">
            <a:prstDash val="sys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chemeClr val="tx2"/>
                </a:solidFill>
                <a:latin typeface="Bookman Old Style" panose="02050604050505020204" pitchFamily="18" charset="0"/>
              </a:rPr>
              <a:t>Нельзя использовать средства передвижения при недостаточной освещенности и в узких пространствах, а также местах, в которых много помех и препятствий.</a:t>
            </a: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635" y="4442265"/>
            <a:ext cx="571004" cy="1245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04233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Группа 42"/>
          <p:cNvGrpSpPr/>
          <p:nvPr/>
        </p:nvGrpSpPr>
        <p:grpSpPr>
          <a:xfrm>
            <a:off x="0" y="0"/>
            <a:ext cx="9144000" cy="6865623"/>
            <a:chOff x="0" y="0"/>
            <a:chExt cx="9144000" cy="6865623"/>
          </a:xfrm>
        </p:grpSpPr>
        <p:grpSp>
          <p:nvGrpSpPr>
            <p:cNvPr id="44" name="Группа 43"/>
            <p:cNvGrpSpPr/>
            <p:nvPr/>
          </p:nvGrpSpPr>
          <p:grpSpPr>
            <a:xfrm>
              <a:off x="0" y="0"/>
              <a:ext cx="9144000" cy="6865623"/>
              <a:chOff x="0" y="0"/>
              <a:chExt cx="9144000" cy="6865623"/>
            </a:xfrm>
          </p:grpSpPr>
          <p:sp>
            <p:nvSpPr>
              <p:cNvPr id="47" name="Прямоугольник 46"/>
              <p:cNvSpPr/>
              <p:nvPr/>
            </p:nvSpPr>
            <p:spPr>
              <a:xfrm>
                <a:off x="0" y="0"/>
                <a:ext cx="9144000" cy="4797152"/>
              </a:xfrm>
              <a:prstGeom prst="rect">
                <a:avLst/>
              </a:prstGeom>
              <a:blipFill dpi="0" rotWithShape="1">
                <a:blip r:embed="rId2"/>
                <a:srcRect/>
                <a:stretch>
                  <a:fillRect l="-7000" t="-8000" r="-13000" b="-8000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8" name="Прямоугольник 47"/>
              <p:cNvSpPr/>
              <p:nvPr/>
            </p:nvSpPr>
            <p:spPr>
              <a:xfrm>
                <a:off x="0" y="4509120"/>
                <a:ext cx="9144000" cy="2356503"/>
              </a:xfrm>
              <a:prstGeom prst="rect">
                <a:avLst/>
              </a:prstGeom>
              <a:solidFill>
                <a:srgbClr val="53B0C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ru-RU" dirty="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sp>
          <p:nvSpPr>
            <p:cNvPr id="46" name="TextBox 45"/>
            <p:cNvSpPr txBox="1"/>
            <p:nvPr/>
          </p:nvSpPr>
          <p:spPr>
            <a:xfrm>
              <a:off x="611560" y="6176971"/>
              <a:ext cx="4291096" cy="307777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endParaRPr lang="ru-RU" sz="14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endParaRPr>
            </a:p>
          </p:txBody>
        </p:sp>
      </p:grpSp>
      <p:sp>
        <p:nvSpPr>
          <p:cNvPr id="49" name="Скругленный прямоугольник 48"/>
          <p:cNvSpPr/>
          <p:nvPr/>
        </p:nvSpPr>
        <p:spPr>
          <a:xfrm>
            <a:off x="697148" y="743642"/>
            <a:ext cx="7776864" cy="5328592"/>
          </a:xfrm>
          <a:prstGeom prst="roundRect">
            <a:avLst/>
          </a:prstGeom>
          <a:solidFill>
            <a:srgbClr val="92D05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043608" y="953500"/>
            <a:ext cx="7128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2"/>
                </a:solidFill>
                <a:latin typeface="Bookman Old Style" panose="02050604050505020204" pitchFamily="18" charset="0"/>
              </a:rPr>
              <a:t>Правила безопасности</a:t>
            </a:r>
            <a:endParaRPr lang="ru-RU" sz="3200" b="1" dirty="0">
              <a:solidFill>
                <a:schemeClr val="tx2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0457" y="1779824"/>
            <a:ext cx="2593301" cy="182457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1430" y="4103420"/>
            <a:ext cx="2730171" cy="161789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</p:spPr>
      </p:pic>
      <p:sp>
        <p:nvSpPr>
          <p:cNvPr id="15" name="TextBox 14"/>
          <p:cNvSpPr txBox="1"/>
          <p:nvPr/>
        </p:nvSpPr>
        <p:spPr>
          <a:xfrm>
            <a:off x="4355976" y="1538275"/>
            <a:ext cx="3836529" cy="2281476"/>
          </a:xfrm>
          <a:prstGeom prst="roundRect">
            <a:avLst/>
          </a:prstGeom>
          <a:ln w="38100">
            <a:prstDash val="sys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tx2"/>
                </a:solidFill>
                <a:latin typeface="Bookman Old Style" panose="02050604050505020204" pitchFamily="18" charset="0"/>
              </a:rPr>
              <a:t>Быстродвижущиеся </a:t>
            </a:r>
            <a:r>
              <a:rPr lang="ru-RU" sz="1600" dirty="0">
                <a:solidFill>
                  <a:schemeClr val="tx2"/>
                </a:solidFill>
                <a:latin typeface="Bookman Old Style" panose="02050604050505020204" pitchFamily="18" charset="0"/>
              </a:rPr>
              <a:t>предметы могут привлекать внимание собак. </a:t>
            </a:r>
            <a:r>
              <a:rPr lang="ru-RU" sz="1600" dirty="0" smtClean="0">
                <a:solidFill>
                  <a:schemeClr val="tx2"/>
                </a:solidFill>
                <a:latin typeface="Bookman Old Style" panose="02050604050505020204" pitchFamily="18" charset="0"/>
              </a:rPr>
              <a:t>Если собака бросилась вслед, </a:t>
            </a:r>
            <a:r>
              <a:rPr lang="ru-RU" sz="1600" dirty="0">
                <a:solidFill>
                  <a:schemeClr val="tx2"/>
                </a:solidFill>
                <a:latin typeface="Bookman Old Style" panose="02050604050505020204" pitchFamily="18" charset="0"/>
              </a:rPr>
              <a:t>не стоит пугаться. </a:t>
            </a:r>
            <a:r>
              <a:rPr lang="ru-RU" sz="1600" dirty="0" smtClean="0">
                <a:solidFill>
                  <a:schemeClr val="tx2"/>
                </a:solidFill>
                <a:latin typeface="Bookman Old Style" panose="02050604050505020204" pitchFamily="18" charset="0"/>
              </a:rPr>
              <a:t>Останови транспорт</a:t>
            </a:r>
            <a:r>
              <a:rPr lang="ru-RU" sz="1600" dirty="0">
                <a:solidFill>
                  <a:schemeClr val="tx2"/>
                </a:solidFill>
                <a:latin typeface="Bookman Old Style" panose="02050604050505020204" pitchFamily="18" charset="0"/>
              </a:rPr>
              <a:t>, </a:t>
            </a:r>
            <a:r>
              <a:rPr lang="ru-RU" sz="1600" dirty="0" smtClean="0">
                <a:solidFill>
                  <a:schemeClr val="tx2"/>
                </a:solidFill>
                <a:latin typeface="Bookman Old Style" panose="02050604050505020204" pitchFamily="18" charset="0"/>
              </a:rPr>
              <a:t>встань </a:t>
            </a:r>
            <a:r>
              <a:rPr lang="ru-RU" sz="1600" dirty="0">
                <a:solidFill>
                  <a:schemeClr val="tx2"/>
                </a:solidFill>
                <a:latin typeface="Bookman Old Style" panose="02050604050505020204" pitchFamily="18" charset="0"/>
              </a:rPr>
              <a:t>ровно и </a:t>
            </a:r>
            <a:r>
              <a:rPr lang="ru-RU" sz="1600" dirty="0" smtClean="0">
                <a:solidFill>
                  <a:schemeClr val="tx2"/>
                </a:solidFill>
                <a:latin typeface="Bookman Old Style" panose="02050604050505020204" pitchFamily="18" charset="0"/>
              </a:rPr>
              <a:t>замри. </a:t>
            </a:r>
            <a:r>
              <a:rPr lang="ru-RU" sz="1600" dirty="0">
                <a:solidFill>
                  <a:schemeClr val="tx2"/>
                </a:solidFill>
                <a:latin typeface="Bookman Old Style" panose="02050604050505020204" pitchFamily="18" charset="0"/>
              </a:rPr>
              <a:t>Животное просто обнюхает незнакомый предмет и уйдет. 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4622" y="2294193"/>
            <a:ext cx="571004" cy="1245106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972457" y="3950725"/>
            <a:ext cx="3763664" cy="1736646"/>
          </a:xfrm>
          <a:prstGeom prst="roundRect">
            <a:avLst/>
          </a:prstGeom>
          <a:ln w="38100">
            <a:prstDash val="sys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tx2"/>
                </a:solidFill>
                <a:latin typeface="Bookman Old Style" panose="02050604050505020204" pitchFamily="18" charset="0"/>
              </a:rPr>
              <a:t>Чтобы перейти дорогу, нужно спешиться и взять средство передвижения в руки, затем перейти дорогу по пешеходному переходу, подчиняясь правилам для пешеходов. </a:t>
            </a:r>
            <a:endParaRPr lang="ru-RU" sz="1600" dirty="0">
              <a:solidFill>
                <a:schemeClr val="tx2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5117" y="4476207"/>
            <a:ext cx="571004" cy="1245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52208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Группа 12"/>
          <p:cNvGrpSpPr/>
          <p:nvPr/>
        </p:nvGrpSpPr>
        <p:grpSpPr>
          <a:xfrm>
            <a:off x="0" y="0"/>
            <a:ext cx="9144000" cy="6865623"/>
            <a:chOff x="0" y="0"/>
            <a:chExt cx="9144000" cy="6865623"/>
          </a:xfrm>
        </p:grpSpPr>
        <p:grpSp>
          <p:nvGrpSpPr>
            <p:cNvPr id="14" name="Группа 13"/>
            <p:cNvGrpSpPr/>
            <p:nvPr/>
          </p:nvGrpSpPr>
          <p:grpSpPr>
            <a:xfrm>
              <a:off x="0" y="0"/>
              <a:ext cx="9144000" cy="6865623"/>
              <a:chOff x="0" y="0"/>
              <a:chExt cx="9144000" cy="6865623"/>
            </a:xfrm>
          </p:grpSpPr>
          <p:sp>
            <p:nvSpPr>
              <p:cNvPr id="17" name="Прямоугольник 16"/>
              <p:cNvSpPr/>
              <p:nvPr/>
            </p:nvSpPr>
            <p:spPr>
              <a:xfrm>
                <a:off x="0" y="0"/>
                <a:ext cx="9144000" cy="4797152"/>
              </a:xfrm>
              <a:prstGeom prst="rect">
                <a:avLst/>
              </a:prstGeom>
              <a:blipFill dpi="0" rotWithShape="1">
                <a:blip r:embed="rId2"/>
                <a:srcRect/>
                <a:stretch>
                  <a:fillRect l="-7000" t="-8000" r="-13000" b="-8000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8" name="Прямоугольник 17"/>
              <p:cNvSpPr/>
              <p:nvPr/>
            </p:nvSpPr>
            <p:spPr>
              <a:xfrm>
                <a:off x="0" y="4509120"/>
                <a:ext cx="9144000" cy="2356503"/>
              </a:xfrm>
              <a:prstGeom prst="rect">
                <a:avLst/>
              </a:prstGeom>
              <a:solidFill>
                <a:srgbClr val="53B0C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ru-RU" dirty="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sp>
          <p:nvSpPr>
            <p:cNvPr id="16" name="TextBox 15"/>
            <p:cNvSpPr txBox="1"/>
            <p:nvPr/>
          </p:nvSpPr>
          <p:spPr>
            <a:xfrm>
              <a:off x="611560" y="6176971"/>
              <a:ext cx="4291096" cy="307777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endParaRPr lang="ru-RU" sz="14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endParaRPr>
            </a:p>
          </p:txBody>
        </p:sp>
      </p:grpSp>
      <p:sp>
        <p:nvSpPr>
          <p:cNvPr id="6" name="Скругленный прямоугольник 5"/>
          <p:cNvSpPr/>
          <p:nvPr/>
        </p:nvSpPr>
        <p:spPr>
          <a:xfrm>
            <a:off x="739988" y="764704"/>
            <a:ext cx="7776864" cy="5328592"/>
          </a:xfrm>
          <a:prstGeom prst="roundRect">
            <a:avLst/>
          </a:prstGeom>
          <a:solidFill>
            <a:srgbClr val="92D05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982909" y="4247971"/>
            <a:ext cx="6048672" cy="1328023"/>
          </a:xfrm>
          <a:prstGeom prst="roundRect">
            <a:avLst/>
          </a:prstGeom>
          <a:ln w="28575">
            <a:prstDash val="lg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tx2"/>
                </a:solidFill>
                <a:latin typeface="Bookman Old Style" panose="02050604050505020204" pitchFamily="18" charset="0"/>
                <a:cs typeface="Arial" pitchFamily="34" charset="0"/>
              </a:rPr>
              <a:t>Средство индивидуальной мобильности предназначено исключительно для личного активного отдыха вне проезжей части дороги и не является транспортным средством. </a:t>
            </a:r>
            <a:endParaRPr lang="ru-RU" dirty="0">
              <a:solidFill>
                <a:schemeClr val="tx2"/>
              </a:solidFill>
              <a:latin typeface="Bookman Old Style" panose="02050604050505020204" pitchFamily="18" charset="0"/>
              <a:cs typeface="Arial" pitchFamily="34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858199" y="908720"/>
            <a:ext cx="7746249" cy="4778651"/>
            <a:chOff x="858199" y="908720"/>
            <a:chExt cx="7746249" cy="4778651"/>
          </a:xfrm>
        </p:grpSpPr>
        <p:sp>
          <p:nvSpPr>
            <p:cNvPr id="9" name="TextBox 8"/>
            <p:cNvSpPr txBox="1"/>
            <p:nvPr/>
          </p:nvSpPr>
          <p:spPr>
            <a:xfrm>
              <a:off x="1027320" y="908720"/>
              <a:ext cx="7577128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200" b="1" dirty="0" smtClean="0">
                  <a:solidFill>
                    <a:schemeClr val="tx2"/>
                  </a:solidFill>
                  <a:latin typeface="Bookman Old Style" panose="02050604050505020204" pitchFamily="18" charset="0"/>
                </a:rPr>
                <a:t>Что такое средство индивидуальной мобильности? </a:t>
              </a:r>
              <a:endParaRPr lang="ru-RU" sz="3200" b="1" dirty="0">
                <a:solidFill>
                  <a:schemeClr val="tx2"/>
                </a:solidFill>
                <a:latin typeface="Bookman Old Style" panose="02050604050505020204" pitchFamily="18" charset="0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2051720" y="2222896"/>
              <a:ext cx="6264696" cy="1940957"/>
            </a:xfrm>
            <a:prstGeom prst="roundRect">
              <a:avLst/>
            </a:prstGeom>
            <a:ln w="28575">
              <a:prstDash val="lgDash"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r"/>
              <a:r>
                <a:rPr lang="ru-RU" dirty="0" smtClean="0">
                  <a:solidFill>
                    <a:schemeClr val="tx2"/>
                  </a:solidFill>
                  <a:latin typeface="Bookman Old Style" panose="02050604050505020204" pitchFamily="18" charset="0"/>
                  <a:cs typeface="Arial" pitchFamily="34" charset="0"/>
                </a:rPr>
                <a:t>Средство индивидуальной мобильности – </a:t>
              </a:r>
              <a:r>
                <a:rPr lang="ru-RU" dirty="0">
                  <a:solidFill>
                    <a:schemeClr val="tx2"/>
                  </a:solidFill>
                  <a:latin typeface="Bookman Old Style" panose="02050604050505020204" pitchFamily="18" charset="0"/>
                  <a:cs typeface="Arial" pitchFamily="34" charset="0"/>
                </a:rPr>
                <a:t>устройство, имеющее одно или несколько колес (роликов), предназначенное для передвижения </a:t>
              </a:r>
              <a:r>
                <a:rPr lang="ru-RU" dirty="0" smtClean="0">
                  <a:solidFill>
                    <a:schemeClr val="tx2"/>
                  </a:solidFill>
                  <a:latin typeface="Bookman Old Style" panose="02050604050505020204" pitchFamily="18" charset="0"/>
                  <a:cs typeface="Arial" pitchFamily="34" charset="0"/>
                </a:rPr>
                <a:t>человека посредством использования электродвигателя </a:t>
              </a:r>
              <a:r>
                <a:rPr lang="ru-RU" dirty="0">
                  <a:solidFill>
                    <a:schemeClr val="tx2"/>
                  </a:solidFill>
                  <a:latin typeface="Bookman Old Style" panose="02050604050505020204" pitchFamily="18" charset="0"/>
                  <a:cs typeface="Arial" pitchFamily="34" charset="0"/>
                </a:rPr>
                <a:t>(электродвигателей) и (или) мускульной энергии </a:t>
              </a:r>
              <a:r>
                <a:rPr lang="ru-RU" dirty="0" smtClean="0">
                  <a:solidFill>
                    <a:schemeClr val="tx2"/>
                  </a:solidFill>
                  <a:latin typeface="Bookman Old Style" panose="02050604050505020204" pitchFamily="18" charset="0"/>
                  <a:cs typeface="Arial" pitchFamily="34" charset="0"/>
                </a:rPr>
                <a:t>человека</a:t>
              </a:r>
              <a:r>
                <a:rPr lang="ru-RU" dirty="0" smtClean="0">
                  <a:solidFill>
                    <a:schemeClr val="tx2"/>
                  </a:solidFill>
                  <a:cs typeface="Arial" pitchFamily="34" charset="0"/>
                </a:rPr>
                <a:t>.</a:t>
              </a:r>
              <a:endParaRPr lang="ru-RU" dirty="0">
                <a:solidFill>
                  <a:schemeClr val="tx2"/>
                </a:solidFill>
                <a:cs typeface="Arial" pitchFamily="34" charset="0"/>
              </a:endParaRPr>
            </a:p>
          </p:txBody>
        </p:sp>
        <p:pic>
          <p:nvPicPr>
            <p:cNvPr id="3" name="Рисунок 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483" t="5129" r="18203" b="48549"/>
            <a:stretch/>
          </p:blipFill>
          <p:spPr>
            <a:xfrm>
              <a:off x="6649557" y="4090505"/>
              <a:ext cx="1591762" cy="1596866"/>
            </a:xfrm>
            <a:prstGeom prst="rect">
              <a:avLst/>
            </a:prstGeom>
            <a:ln>
              <a:solidFill>
                <a:srgbClr val="92D050"/>
              </a:solidFill>
            </a:ln>
          </p:spPr>
        </p:pic>
        <p:pic>
          <p:nvPicPr>
            <p:cNvPr id="12" name="Рисунок 11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215" t="13251" r="8542" b="41761"/>
            <a:stretch/>
          </p:blipFill>
          <p:spPr>
            <a:xfrm>
              <a:off x="858199" y="2017493"/>
              <a:ext cx="1481551" cy="183989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7659003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Группа 42"/>
          <p:cNvGrpSpPr/>
          <p:nvPr/>
        </p:nvGrpSpPr>
        <p:grpSpPr>
          <a:xfrm>
            <a:off x="0" y="0"/>
            <a:ext cx="9144000" cy="6865623"/>
            <a:chOff x="0" y="0"/>
            <a:chExt cx="9144000" cy="6865623"/>
          </a:xfrm>
        </p:grpSpPr>
        <p:grpSp>
          <p:nvGrpSpPr>
            <p:cNvPr id="44" name="Группа 43"/>
            <p:cNvGrpSpPr/>
            <p:nvPr/>
          </p:nvGrpSpPr>
          <p:grpSpPr>
            <a:xfrm>
              <a:off x="0" y="0"/>
              <a:ext cx="9144000" cy="6865623"/>
              <a:chOff x="0" y="0"/>
              <a:chExt cx="9144000" cy="6865623"/>
            </a:xfrm>
          </p:grpSpPr>
          <p:sp>
            <p:nvSpPr>
              <p:cNvPr id="47" name="Прямоугольник 46"/>
              <p:cNvSpPr/>
              <p:nvPr/>
            </p:nvSpPr>
            <p:spPr>
              <a:xfrm>
                <a:off x="0" y="0"/>
                <a:ext cx="9144000" cy="4797152"/>
              </a:xfrm>
              <a:prstGeom prst="rect">
                <a:avLst/>
              </a:prstGeom>
              <a:blipFill dpi="0" rotWithShape="1">
                <a:blip r:embed="rId2"/>
                <a:srcRect/>
                <a:stretch>
                  <a:fillRect l="-7000" t="-8000" r="-13000" b="-8000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8" name="Прямоугольник 47"/>
              <p:cNvSpPr/>
              <p:nvPr/>
            </p:nvSpPr>
            <p:spPr>
              <a:xfrm>
                <a:off x="0" y="4509120"/>
                <a:ext cx="9144000" cy="2356503"/>
              </a:xfrm>
              <a:prstGeom prst="rect">
                <a:avLst/>
              </a:prstGeom>
              <a:solidFill>
                <a:srgbClr val="53B0C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ru-RU" dirty="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sp>
          <p:nvSpPr>
            <p:cNvPr id="46" name="TextBox 45"/>
            <p:cNvSpPr txBox="1"/>
            <p:nvPr/>
          </p:nvSpPr>
          <p:spPr>
            <a:xfrm>
              <a:off x="611560" y="6176971"/>
              <a:ext cx="4291096" cy="307777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endParaRPr lang="ru-RU" sz="14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endParaRPr>
            </a:p>
          </p:txBody>
        </p:sp>
      </p:grpSp>
      <p:sp>
        <p:nvSpPr>
          <p:cNvPr id="49" name="Скругленный прямоугольник 48"/>
          <p:cNvSpPr/>
          <p:nvPr/>
        </p:nvSpPr>
        <p:spPr>
          <a:xfrm>
            <a:off x="697148" y="807979"/>
            <a:ext cx="7776864" cy="5328592"/>
          </a:xfrm>
          <a:prstGeom prst="roundRect">
            <a:avLst/>
          </a:prstGeom>
          <a:solidFill>
            <a:srgbClr val="92D05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043608" y="953500"/>
            <a:ext cx="7128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2"/>
                </a:solidFill>
                <a:latin typeface="Bookman Old Style" panose="02050604050505020204" pitchFamily="18" charset="0"/>
              </a:rPr>
              <a:t>Правила безопасности</a:t>
            </a:r>
            <a:endParaRPr lang="ru-RU" sz="3200" b="1" dirty="0">
              <a:solidFill>
                <a:schemeClr val="tx2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7" y="1952985"/>
            <a:ext cx="2592287" cy="182457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8169" y="3862800"/>
            <a:ext cx="2592287" cy="182457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</p:spPr>
      </p:pic>
      <p:sp>
        <p:nvSpPr>
          <p:cNvPr id="15" name="TextBox 14"/>
          <p:cNvSpPr txBox="1"/>
          <p:nvPr/>
        </p:nvSpPr>
        <p:spPr>
          <a:xfrm>
            <a:off x="4391131" y="1820031"/>
            <a:ext cx="3735923" cy="1736646"/>
          </a:xfrm>
          <a:prstGeom prst="roundRect">
            <a:avLst/>
          </a:prstGeom>
          <a:ln w="38100">
            <a:prstDash val="sys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chemeClr val="tx2"/>
                </a:solidFill>
                <a:latin typeface="Bookman Old Style" panose="02050604050505020204" pitchFamily="18" charset="0"/>
              </a:rPr>
              <a:t>При передвижении по тротуарам, пешеходным дорожкам, </a:t>
            </a:r>
            <a:r>
              <a:rPr lang="ru-RU" sz="1600" dirty="0" smtClean="0">
                <a:solidFill>
                  <a:schemeClr val="tx2"/>
                </a:solidFill>
                <a:latin typeface="Bookman Old Style" panose="02050604050505020204" pitchFamily="18" charset="0"/>
              </a:rPr>
              <a:t>необходимо придерживаться </a:t>
            </a:r>
            <a:r>
              <a:rPr lang="ru-RU" sz="1600" dirty="0">
                <a:solidFill>
                  <a:schemeClr val="tx2"/>
                </a:solidFill>
                <a:latin typeface="Bookman Old Style" panose="02050604050505020204" pitchFamily="18" charset="0"/>
              </a:rPr>
              <a:t>крайне правого положения, не создавая помех пешеходам.</a:t>
            </a: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7365" y="2172110"/>
            <a:ext cx="571004" cy="1245106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971597" y="4193303"/>
            <a:ext cx="3639037" cy="1464231"/>
          </a:xfrm>
          <a:prstGeom prst="roundRect">
            <a:avLst/>
          </a:prstGeom>
          <a:ln w="38100">
            <a:prstDash val="sys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altLang="zh-CN" sz="1600" kern="0" dirty="0">
                <a:solidFill>
                  <a:schemeClr val="tx2"/>
                </a:solidFill>
                <a:latin typeface="Bookman Old Style" panose="02050604050505020204" pitchFamily="18" charset="0"/>
                <a:ea typeface="微软雅黑" pitchFamily="34" charset="-122"/>
                <a:cs typeface="Segoe UI" panose="020B0502040204020203" pitchFamily="34" charset="0"/>
              </a:rPr>
              <a:t>Нужно сохранять хороший обзор по курсу движения, </a:t>
            </a:r>
            <a:br>
              <a:rPr lang="ru-RU" altLang="zh-CN" sz="1600" kern="0" dirty="0">
                <a:solidFill>
                  <a:schemeClr val="tx2"/>
                </a:solidFill>
                <a:latin typeface="Bookman Old Style" panose="02050604050505020204" pitchFamily="18" charset="0"/>
                <a:ea typeface="微软雅黑" pitchFamily="34" charset="-122"/>
                <a:cs typeface="Segoe UI" panose="020B0502040204020203" pitchFamily="34" charset="0"/>
              </a:rPr>
            </a:br>
            <a:r>
              <a:rPr lang="ru-RU" altLang="zh-CN" sz="1600" kern="0" dirty="0">
                <a:solidFill>
                  <a:schemeClr val="tx2"/>
                </a:solidFill>
                <a:latin typeface="Bookman Old Style" panose="02050604050505020204" pitchFamily="18" charset="0"/>
                <a:ea typeface="微软雅黑" pitchFamily="34" charset="-122"/>
                <a:cs typeface="Segoe UI" panose="020B0502040204020203" pitchFamily="34" charset="0"/>
              </a:rPr>
              <a:t>не пользоваться мобильным телефоном или другими </a:t>
            </a:r>
            <a:br>
              <a:rPr lang="ru-RU" altLang="zh-CN" sz="1600" kern="0" dirty="0">
                <a:solidFill>
                  <a:schemeClr val="tx2"/>
                </a:solidFill>
                <a:latin typeface="Bookman Old Style" panose="02050604050505020204" pitchFamily="18" charset="0"/>
                <a:ea typeface="微软雅黑" pitchFamily="34" charset="-122"/>
                <a:cs typeface="Segoe UI" panose="020B0502040204020203" pitchFamily="34" charset="0"/>
              </a:rPr>
            </a:br>
            <a:r>
              <a:rPr lang="ru-RU" altLang="zh-CN" sz="1600" kern="0" dirty="0">
                <a:solidFill>
                  <a:schemeClr val="tx2"/>
                </a:solidFill>
                <a:latin typeface="Bookman Old Style" panose="02050604050505020204" pitchFamily="18" charset="0"/>
                <a:ea typeface="微软雅黑" pitchFamily="34" charset="-122"/>
                <a:cs typeface="Segoe UI" panose="020B0502040204020203" pitchFamily="34" charset="0"/>
              </a:rPr>
              <a:t>гаджетами.</a:t>
            </a: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9631" y="4509120"/>
            <a:ext cx="571004" cy="1245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327069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Группа 42"/>
          <p:cNvGrpSpPr/>
          <p:nvPr/>
        </p:nvGrpSpPr>
        <p:grpSpPr>
          <a:xfrm>
            <a:off x="0" y="0"/>
            <a:ext cx="9144000" cy="6865623"/>
            <a:chOff x="0" y="0"/>
            <a:chExt cx="9144000" cy="6865623"/>
          </a:xfrm>
        </p:grpSpPr>
        <p:grpSp>
          <p:nvGrpSpPr>
            <p:cNvPr id="44" name="Группа 43"/>
            <p:cNvGrpSpPr/>
            <p:nvPr/>
          </p:nvGrpSpPr>
          <p:grpSpPr>
            <a:xfrm>
              <a:off x="0" y="0"/>
              <a:ext cx="9144000" cy="6865623"/>
              <a:chOff x="0" y="0"/>
              <a:chExt cx="9144000" cy="6865623"/>
            </a:xfrm>
          </p:grpSpPr>
          <p:sp>
            <p:nvSpPr>
              <p:cNvPr id="47" name="Прямоугольник 46"/>
              <p:cNvSpPr/>
              <p:nvPr/>
            </p:nvSpPr>
            <p:spPr>
              <a:xfrm>
                <a:off x="0" y="0"/>
                <a:ext cx="9144000" cy="4797152"/>
              </a:xfrm>
              <a:prstGeom prst="rect">
                <a:avLst/>
              </a:prstGeom>
              <a:blipFill dpi="0" rotWithShape="1">
                <a:blip r:embed="rId2"/>
                <a:srcRect/>
                <a:stretch>
                  <a:fillRect l="-7000" t="-8000" r="-13000" b="-8000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8" name="Прямоугольник 47"/>
              <p:cNvSpPr/>
              <p:nvPr/>
            </p:nvSpPr>
            <p:spPr>
              <a:xfrm>
                <a:off x="0" y="4509120"/>
                <a:ext cx="9144000" cy="2356503"/>
              </a:xfrm>
              <a:prstGeom prst="rect">
                <a:avLst/>
              </a:prstGeom>
              <a:solidFill>
                <a:srgbClr val="53B0C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ru-RU" dirty="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sp>
          <p:nvSpPr>
            <p:cNvPr id="46" name="TextBox 45"/>
            <p:cNvSpPr txBox="1"/>
            <p:nvPr/>
          </p:nvSpPr>
          <p:spPr>
            <a:xfrm>
              <a:off x="611560" y="6176971"/>
              <a:ext cx="4291096" cy="307777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endParaRPr lang="ru-RU" sz="14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endParaRPr>
            </a:p>
          </p:txBody>
        </p:sp>
      </p:grpSp>
      <p:sp>
        <p:nvSpPr>
          <p:cNvPr id="49" name="Скругленный прямоугольник 48"/>
          <p:cNvSpPr/>
          <p:nvPr/>
        </p:nvSpPr>
        <p:spPr>
          <a:xfrm>
            <a:off x="697148" y="743642"/>
            <a:ext cx="7776864" cy="5328592"/>
          </a:xfrm>
          <a:prstGeom prst="roundRect">
            <a:avLst/>
          </a:prstGeom>
          <a:solidFill>
            <a:srgbClr val="92D05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043608" y="953500"/>
            <a:ext cx="7128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2"/>
                </a:solidFill>
                <a:latin typeface="Bookman Old Style" panose="02050604050505020204" pitchFamily="18" charset="0"/>
              </a:rPr>
              <a:t>Закрепим знания</a:t>
            </a:r>
            <a:endParaRPr lang="ru-RU" sz="3200" b="1" dirty="0">
              <a:solidFill>
                <a:schemeClr val="tx2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42780" y="1544012"/>
            <a:ext cx="6806579" cy="715089"/>
          </a:xfrm>
          <a:prstGeom prst="wedgeRoundRectCallout">
            <a:avLst/>
          </a:prstGeom>
          <a:ln w="38100">
            <a:prstDash val="sys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2"/>
                </a:solidFill>
                <a:latin typeface="Bookman Old Style" panose="02050604050505020204" pitchFamily="18" charset="0"/>
              </a:rPr>
              <a:t>Что нужно надеть перед тем, как пойти прокатиться на средстве индивидуальной мобильности? </a:t>
            </a:r>
            <a:endParaRPr lang="ru-RU" dirty="0">
              <a:solidFill>
                <a:schemeClr val="tx2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2792792" y="2827294"/>
            <a:ext cx="1688788" cy="1512168"/>
          </a:xfrm>
          <a:prstGeom prst="ellipse">
            <a:avLst/>
          </a:prstGeom>
          <a:solidFill>
            <a:srgbClr val="FFFFFF">
              <a:alpha val="90000"/>
            </a:srgbClr>
          </a:solidFill>
          <a:ln w="762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3727606" y="4342591"/>
            <a:ext cx="1688788" cy="1512168"/>
          </a:xfrm>
          <a:prstGeom prst="ellipse">
            <a:avLst/>
          </a:prstGeom>
          <a:solidFill>
            <a:srgbClr val="FFFFFF">
              <a:alpha val="90000"/>
            </a:srgbClr>
          </a:solidFill>
          <a:ln w="762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4676477" y="2809088"/>
            <a:ext cx="1688788" cy="1512168"/>
          </a:xfrm>
          <a:prstGeom prst="ellipse">
            <a:avLst/>
          </a:prstGeom>
          <a:solidFill>
            <a:srgbClr val="FFFFFF">
              <a:alpha val="90000"/>
            </a:srgbClr>
          </a:solidFill>
          <a:ln w="762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5724128" y="4315891"/>
            <a:ext cx="1688788" cy="1512168"/>
          </a:xfrm>
          <a:prstGeom prst="ellipse">
            <a:avLst/>
          </a:prstGeom>
          <a:solidFill>
            <a:srgbClr val="FFFFFF">
              <a:alpha val="90000"/>
            </a:srgbClr>
          </a:solidFill>
          <a:ln w="762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6619651" y="2755820"/>
            <a:ext cx="1688788" cy="1512168"/>
          </a:xfrm>
          <a:prstGeom prst="ellipse">
            <a:avLst/>
          </a:prstGeom>
          <a:solidFill>
            <a:srgbClr val="FFFFFF">
              <a:alpha val="90000"/>
            </a:srgbClr>
          </a:solidFill>
          <a:ln w="762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1747701" y="4342591"/>
            <a:ext cx="1688788" cy="1512168"/>
          </a:xfrm>
          <a:prstGeom prst="ellipse">
            <a:avLst/>
          </a:prstGeom>
          <a:solidFill>
            <a:srgbClr val="FFFFFF">
              <a:alpha val="90000"/>
            </a:srgbClr>
          </a:solidFill>
          <a:ln w="762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881511" y="2795830"/>
            <a:ext cx="1688788" cy="1512168"/>
          </a:xfrm>
          <a:prstGeom prst="ellipse">
            <a:avLst/>
          </a:prstGeom>
          <a:solidFill>
            <a:srgbClr val="FFFFFF">
              <a:alpha val="90000"/>
            </a:srgbClr>
          </a:solidFill>
          <a:ln w="762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7345" y="3023480"/>
            <a:ext cx="1059682" cy="1119795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2159" y="4509120"/>
            <a:ext cx="1059682" cy="111979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4818" y="2958473"/>
            <a:ext cx="902174" cy="1119795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9784" y="2992016"/>
            <a:ext cx="902174" cy="111979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2958" y="3012051"/>
            <a:ext cx="902174" cy="1119795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9212" y="4541253"/>
            <a:ext cx="902174" cy="1119795"/>
          </a:xfrm>
          <a:prstGeom prst="rect">
            <a:avLst/>
          </a:prstGeom>
        </p:spPr>
      </p:pic>
      <p:grpSp>
        <p:nvGrpSpPr>
          <p:cNvPr id="31" name="Группа 30"/>
          <p:cNvGrpSpPr/>
          <p:nvPr/>
        </p:nvGrpSpPr>
        <p:grpSpPr>
          <a:xfrm>
            <a:off x="879778" y="2829216"/>
            <a:ext cx="1688788" cy="1485468"/>
            <a:chOff x="6493877" y="4116914"/>
            <a:chExt cx="2436524" cy="1905131"/>
          </a:xfrm>
          <a:solidFill>
            <a:srgbClr val="FFFFFF"/>
          </a:solidFill>
          <a:effectLst/>
        </p:grpSpPr>
        <p:sp>
          <p:nvSpPr>
            <p:cNvPr id="32" name="Овал 58"/>
            <p:cNvSpPr/>
            <p:nvPr/>
          </p:nvSpPr>
          <p:spPr>
            <a:xfrm>
              <a:off x="6493877" y="4116914"/>
              <a:ext cx="2436524" cy="1905131"/>
            </a:xfrm>
            <a:prstGeom prst="ellipse">
              <a:avLst/>
            </a:prstGeom>
            <a:ln w="76200"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3" name="Picture 4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564369" y="4116914"/>
              <a:ext cx="2295540" cy="1905131"/>
            </a:xfrm>
            <a:prstGeom prst="ellipse">
              <a:avLst/>
            </a:prstGeom>
            <a:ln w="76200"/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</p:pic>
      </p:grpSp>
      <p:grpSp>
        <p:nvGrpSpPr>
          <p:cNvPr id="34" name="Группа 33"/>
          <p:cNvGrpSpPr/>
          <p:nvPr/>
        </p:nvGrpSpPr>
        <p:grpSpPr>
          <a:xfrm>
            <a:off x="4676941" y="2818580"/>
            <a:ext cx="1688788" cy="1485468"/>
            <a:chOff x="6493877" y="4116914"/>
            <a:chExt cx="2436524" cy="1905131"/>
          </a:xfrm>
          <a:solidFill>
            <a:srgbClr val="FFFFFF"/>
          </a:solidFill>
          <a:effectLst/>
        </p:grpSpPr>
        <p:sp>
          <p:nvSpPr>
            <p:cNvPr id="35" name="Овал 58"/>
            <p:cNvSpPr/>
            <p:nvPr/>
          </p:nvSpPr>
          <p:spPr>
            <a:xfrm>
              <a:off x="6493877" y="4116914"/>
              <a:ext cx="2436524" cy="1905131"/>
            </a:xfrm>
            <a:prstGeom prst="ellipse">
              <a:avLst/>
            </a:prstGeom>
            <a:ln w="76200"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6" name="Picture 4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564369" y="4116914"/>
              <a:ext cx="2295540" cy="1905130"/>
            </a:xfrm>
            <a:prstGeom prst="ellipse">
              <a:avLst/>
            </a:prstGeom>
            <a:ln w="76200"/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</p:pic>
      </p:grpSp>
      <p:grpSp>
        <p:nvGrpSpPr>
          <p:cNvPr id="37" name="Группа 36"/>
          <p:cNvGrpSpPr/>
          <p:nvPr/>
        </p:nvGrpSpPr>
        <p:grpSpPr>
          <a:xfrm>
            <a:off x="1747701" y="4369291"/>
            <a:ext cx="1688788" cy="1485468"/>
            <a:chOff x="6493877" y="4116914"/>
            <a:chExt cx="2436524" cy="1905131"/>
          </a:xfrm>
          <a:solidFill>
            <a:srgbClr val="FFFFFF"/>
          </a:solidFill>
          <a:effectLst/>
        </p:grpSpPr>
        <p:sp>
          <p:nvSpPr>
            <p:cNvPr id="38" name="Овал 58"/>
            <p:cNvSpPr/>
            <p:nvPr/>
          </p:nvSpPr>
          <p:spPr>
            <a:xfrm>
              <a:off x="6493877" y="4116914"/>
              <a:ext cx="2436524" cy="1905131"/>
            </a:xfrm>
            <a:prstGeom prst="ellipse">
              <a:avLst/>
            </a:prstGeom>
            <a:ln w="76200"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9" name="Picture 4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564369" y="4116914"/>
              <a:ext cx="2295538" cy="1905130"/>
            </a:xfrm>
            <a:prstGeom prst="ellipse">
              <a:avLst/>
            </a:prstGeom>
            <a:ln w="76200"/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</p:pic>
      </p:grpSp>
      <p:grpSp>
        <p:nvGrpSpPr>
          <p:cNvPr id="40" name="Группа 39"/>
          <p:cNvGrpSpPr/>
          <p:nvPr/>
        </p:nvGrpSpPr>
        <p:grpSpPr>
          <a:xfrm>
            <a:off x="2792792" y="2840644"/>
            <a:ext cx="1688788" cy="1485468"/>
            <a:chOff x="6493877" y="4116914"/>
            <a:chExt cx="2436524" cy="1905131"/>
          </a:xfrm>
          <a:solidFill>
            <a:srgbClr val="FFFFFF"/>
          </a:solidFill>
          <a:effectLst/>
        </p:grpSpPr>
        <p:sp>
          <p:nvSpPr>
            <p:cNvPr id="41" name="Овал 58"/>
            <p:cNvSpPr/>
            <p:nvPr/>
          </p:nvSpPr>
          <p:spPr>
            <a:xfrm>
              <a:off x="6493877" y="4116914"/>
              <a:ext cx="2436524" cy="1905131"/>
            </a:xfrm>
            <a:prstGeom prst="ellipse">
              <a:avLst/>
            </a:prstGeom>
            <a:ln w="76200"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42" name="Picture 4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564369" y="4116914"/>
              <a:ext cx="2295538" cy="1905130"/>
            </a:xfrm>
            <a:prstGeom prst="ellipse">
              <a:avLst/>
            </a:prstGeom>
            <a:ln w="76200"/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</p:pic>
      </p:grpSp>
      <p:grpSp>
        <p:nvGrpSpPr>
          <p:cNvPr id="50" name="Группа 49"/>
          <p:cNvGrpSpPr/>
          <p:nvPr/>
        </p:nvGrpSpPr>
        <p:grpSpPr>
          <a:xfrm>
            <a:off x="3727606" y="4369291"/>
            <a:ext cx="1688788" cy="1485468"/>
            <a:chOff x="6493877" y="4116914"/>
            <a:chExt cx="2436524" cy="1905131"/>
          </a:xfrm>
          <a:solidFill>
            <a:srgbClr val="FFFFFF"/>
          </a:solidFill>
          <a:effectLst/>
        </p:grpSpPr>
        <p:sp>
          <p:nvSpPr>
            <p:cNvPr id="51" name="Овал 58"/>
            <p:cNvSpPr/>
            <p:nvPr/>
          </p:nvSpPr>
          <p:spPr>
            <a:xfrm>
              <a:off x="6493877" y="4116914"/>
              <a:ext cx="2436524" cy="1905131"/>
            </a:xfrm>
            <a:prstGeom prst="ellipse">
              <a:avLst/>
            </a:prstGeom>
            <a:ln w="76200"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52" name="Picture 4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564369" y="4116914"/>
              <a:ext cx="2295538" cy="1905128"/>
            </a:xfrm>
            <a:prstGeom prst="ellipse">
              <a:avLst/>
            </a:prstGeom>
            <a:ln w="76200"/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</p:pic>
      </p:grpSp>
      <p:pic>
        <p:nvPicPr>
          <p:cNvPr id="53" name="Рисунок 5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3147" y="4538777"/>
            <a:ext cx="1059682" cy="1119795"/>
          </a:xfrm>
          <a:prstGeom prst="rect">
            <a:avLst/>
          </a:prstGeom>
        </p:spPr>
      </p:pic>
      <p:grpSp>
        <p:nvGrpSpPr>
          <p:cNvPr id="54" name="Группа 53"/>
          <p:cNvGrpSpPr/>
          <p:nvPr/>
        </p:nvGrpSpPr>
        <p:grpSpPr>
          <a:xfrm>
            <a:off x="6620479" y="2782520"/>
            <a:ext cx="1688788" cy="1485468"/>
            <a:chOff x="6493877" y="4116914"/>
            <a:chExt cx="2436524" cy="1905131"/>
          </a:xfrm>
          <a:solidFill>
            <a:srgbClr val="FFFFFF"/>
          </a:solidFill>
          <a:effectLst/>
        </p:grpSpPr>
        <p:sp>
          <p:nvSpPr>
            <p:cNvPr id="55" name="Овал 58"/>
            <p:cNvSpPr/>
            <p:nvPr/>
          </p:nvSpPr>
          <p:spPr>
            <a:xfrm>
              <a:off x="6493877" y="4116914"/>
              <a:ext cx="2436524" cy="1905131"/>
            </a:xfrm>
            <a:prstGeom prst="ellipse">
              <a:avLst/>
            </a:prstGeom>
            <a:ln w="76200"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56" name="Picture 4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564369" y="4116914"/>
              <a:ext cx="2295538" cy="1905128"/>
            </a:xfrm>
            <a:prstGeom prst="ellipse">
              <a:avLst/>
            </a:prstGeom>
            <a:ln w="76200"/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</p:pic>
      </p:grpSp>
      <p:grpSp>
        <p:nvGrpSpPr>
          <p:cNvPr id="57" name="Группа 56"/>
          <p:cNvGrpSpPr/>
          <p:nvPr/>
        </p:nvGrpSpPr>
        <p:grpSpPr>
          <a:xfrm>
            <a:off x="5728594" y="4309308"/>
            <a:ext cx="1688788" cy="1485468"/>
            <a:chOff x="6493877" y="4116914"/>
            <a:chExt cx="2436524" cy="1905131"/>
          </a:xfrm>
          <a:solidFill>
            <a:srgbClr val="FFFFFF"/>
          </a:solidFill>
          <a:effectLst/>
        </p:grpSpPr>
        <p:sp>
          <p:nvSpPr>
            <p:cNvPr id="58" name="Овал 58"/>
            <p:cNvSpPr/>
            <p:nvPr/>
          </p:nvSpPr>
          <p:spPr>
            <a:xfrm>
              <a:off x="6493877" y="4116914"/>
              <a:ext cx="2436524" cy="1905131"/>
            </a:xfrm>
            <a:prstGeom prst="ellipse">
              <a:avLst/>
            </a:prstGeom>
            <a:ln w="76200"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59" name="Picture 4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564369" y="4116914"/>
              <a:ext cx="2295537" cy="1905128"/>
            </a:xfrm>
            <a:prstGeom prst="ellipse">
              <a:avLst/>
            </a:prstGeom>
            <a:ln w="76200"/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</p:pic>
      </p:grpSp>
    </p:spTree>
    <p:extLst>
      <p:ext uri="{BB962C8B-B14F-4D97-AF65-F5344CB8AC3E}">
        <p14:creationId xmlns:p14="http://schemas.microsoft.com/office/powerpoint/2010/main" val="396888585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Группа 42"/>
          <p:cNvGrpSpPr/>
          <p:nvPr/>
        </p:nvGrpSpPr>
        <p:grpSpPr>
          <a:xfrm>
            <a:off x="0" y="0"/>
            <a:ext cx="9144000" cy="6865623"/>
            <a:chOff x="0" y="0"/>
            <a:chExt cx="9144000" cy="6865623"/>
          </a:xfrm>
        </p:grpSpPr>
        <p:grpSp>
          <p:nvGrpSpPr>
            <p:cNvPr id="44" name="Группа 43"/>
            <p:cNvGrpSpPr/>
            <p:nvPr/>
          </p:nvGrpSpPr>
          <p:grpSpPr>
            <a:xfrm>
              <a:off x="0" y="0"/>
              <a:ext cx="9144000" cy="6865623"/>
              <a:chOff x="0" y="0"/>
              <a:chExt cx="9144000" cy="6865623"/>
            </a:xfrm>
          </p:grpSpPr>
          <p:sp>
            <p:nvSpPr>
              <p:cNvPr id="47" name="Прямоугольник 46"/>
              <p:cNvSpPr/>
              <p:nvPr/>
            </p:nvSpPr>
            <p:spPr>
              <a:xfrm>
                <a:off x="0" y="0"/>
                <a:ext cx="9144000" cy="4797152"/>
              </a:xfrm>
              <a:prstGeom prst="rect">
                <a:avLst/>
              </a:prstGeom>
              <a:blipFill dpi="0" rotWithShape="1">
                <a:blip r:embed="rId2"/>
                <a:srcRect/>
                <a:stretch>
                  <a:fillRect l="-7000" t="-8000" r="-13000" b="-8000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8" name="Прямоугольник 47"/>
              <p:cNvSpPr/>
              <p:nvPr/>
            </p:nvSpPr>
            <p:spPr>
              <a:xfrm>
                <a:off x="0" y="4509120"/>
                <a:ext cx="9144000" cy="2356503"/>
              </a:xfrm>
              <a:prstGeom prst="rect">
                <a:avLst/>
              </a:prstGeom>
              <a:solidFill>
                <a:srgbClr val="53B0C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ru-RU" dirty="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sp>
          <p:nvSpPr>
            <p:cNvPr id="46" name="TextBox 45"/>
            <p:cNvSpPr txBox="1"/>
            <p:nvPr/>
          </p:nvSpPr>
          <p:spPr>
            <a:xfrm>
              <a:off x="611560" y="6176971"/>
              <a:ext cx="4291096" cy="307777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endParaRPr lang="ru-RU" sz="14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endParaRPr>
            </a:p>
          </p:txBody>
        </p:sp>
      </p:grpSp>
      <p:sp>
        <p:nvSpPr>
          <p:cNvPr id="49" name="Скругленный прямоугольник 48"/>
          <p:cNvSpPr/>
          <p:nvPr/>
        </p:nvSpPr>
        <p:spPr>
          <a:xfrm>
            <a:off x="697148" y="743642"/>
            <a:ext cx="7776864" cy="5328592"/>
          </a:xfrm>
          <a:prstGeom prst="roundRect">
            <a:avLst/>
          </a:prstGeom>
          <a:solidFill>
            <a:srgbClr val="92D05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043608" y="953500"/>
            <a:ext cx="7128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2"/>
                </a:solidFill>
                <a:latin typeface="Bookman Old Style" panose="02050604050505020204" pitchFamily="18" charset="0"/>
              </a:rPr>
              <a:t>Закрепим знания</a:t>
            </a:r>
            <a:endParaRPr lang="ru-RU" sz="3200" b="1" dirty="0">
              <a:solidFill>
                <a:schemeClr val="tx2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07701" y="1653382"/>
            <a:ext cx="6441658" cy="715089"/>
          </a:xfrm>
          <a:prstGeom prst="wedgeRoundRectCallout">
            <a:avLst/>
          </a:prstGeom>
          <a:ln w="38100">
            <a:prstDash val="sys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2"/>
                </a:solidFill>
                <a:latin typeface="Bookman Old Style" panose="02050604050505020204" pitchFamily="18" charset="0"/>
              </a:rPr>
              <a:t>Где ты можешь кататься с использованием средства индивидуальной </a:t>
            </a:r>
            <a:r>
              <a:rPr lang="ru-RU" dirty="0">
                <a:solidFill>
                  <a:schemeClr val="tx2"/>
                </a:solidFill>
                <a:latin typeface="Bookman Old Style" panose="02050604050505020204" pitchFamily="18" charset="0"/>
              </a:rPr>
              <a:t>мобильности? 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5071070" y="3021371"/>
            <a:ext cx="2807804" cy="2514153"/>
          </a:xfrm>
          <a:prstGeom prst="rect">
            <a:avLst/>
          </a:prstGeom>
          <a:solidFill>
            <a:srgbClr val="FFFFFF">
              <a:alpha val="90000"/>
            </a:srgbClr>
          </a:solidFill>
          <a:ln w="762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5065" y="3386804"/>
            <a:ext cx="1375904" cy="1707798"/>
          </a:xfrm>
          <a:prstGeom prst="rect">
            <a:avLst/>
          </a:prstGeom>
        </p:spPr>
      </p:pic>
      <p:grpSp>
        <p:nvGrpSpPr>
          <p:cNvPr id="30" name="Группа 29"/>
          <p:cNvGrpSpPr/>
          <p:nvPr/>
        </p:nvGrpSpPr>
        <p:grpSpPr>
          <a:xfrm>
            <a:off x="5069650" y="3020789"/>
            <a:ext cx="2859109" cy="2481901"/>
            <a:chOff x="6772164" y="5603817"/>
            <a:chExt cx="2564722" cy="1949085"/>
          </a:xfrm>
          <a:solidFill>
            <a:srgbClr val="FFFFFF"/>
          </a:solidFill>
          <a:effectLst/>
        </p:grpSpPr>
        <p:sp>
          <p:nvSpPr>
            <p:cNvPr id="31" name="Овал 58"/>
            <p:cNvSpPr/>
            <p:nvPr/>
          </p:nvSpPr>
          <p:spPr>
            <a:xfrm>
              <a:off x="6804637" y="5618006"/>
              <a:ext cx="2461024" cy="1934896"/>
            </a:xfrm>
            <a:prstGeom prst="rect">
              <a:avLst/>
            </a:prstGeom>
            <a:ln w="76200"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2" name="Picture 4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772164" y="5603817"/>
              <a:ext cx="2564722" cy="1949085"/>
            </a:xfrm>
            <a:prstGeom prst="rect">
              <a:avLst/>
            </a:prstGeom>
            <a:ln w="76200"/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</p:pic>
      </p:grpSp>
      <p:sp>
        <p:nvSpPr>
          <p:cNvPr id="50" name="Прямоугольник 49"/>
          <p:cNvSpPr/>
          <p:nvPr/>
        </p:nvSpPr>
        <p:spPr>
          <a:xfrm>
            <a:off x="1353206" y="3021372"/>
            <a:ext cx="2807804" cy="2514153"/>
          </a:xfrm>
          <a:prstGeom prst="rect">
            <a:avLst/>
          </a:prstGeom>
          <a:solidFill>
            <a:srgbClr val="FFFFFF">
              <a:alpha val="90000"/>
            </a:srgbClr>
          </a:solidFill>
          <a:ln w="762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0686" y="3407938"/>
            <a:ext cx="1597166" cy="1687769"/>
          </a:xfrm>
          <a:prstGeom prst="rect">
            <a:avLst/>
          </a:prstGeom>
        </p:spPr>
      </p:pic>
      <p:grpSp>
        <p:nvGrpSpPr>
          <p:cNvPr id="51" name="Группа 50"/>
          <p:cNvGrpSpPr/>
          <p:nvPr/>
        </p:nvGrpSpPr>
        <p:grpSpPr>
          <a:xfrm>
            <a:off x="1353207" y="3021374"/>
            <a:ext cx="2807803" cy="2514152"/>
            <a:chOff x="6601497" y="5763538"/>
            <a:chExt cx="2734152" cy="2049781"/>
          </a:xfrm>
          <a:solidFill>
            <a:srgbClr val="FFFFFF"/>
          </a:solidFill>
          <a:effectLst/>
        </p:grpSpPr>
        <p:sp>
          <p:nvSpPr>
            <p:cNvPr id="52" name="Овал 58"/>
            <p:cNvSpPr/>
            <p:nvPr/>
          </p:nvSpPr>
          <p:spPr>
            <a:xfrm>
              <a:off x="6601497" y="5763538"/>
              <a:ext cx="2734152" cy="2049781"/>
            </a:xfrm>
            <a:prstGeom prst="rect">
              <a:avLst/>
            </a:prstGeom>
            <a:ln w="76200"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53" name="Picture 4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632023" y="5792659"/>
              <a:ext cx="2703626" cy="1993889"/>
            </a:xfrm>
            <a:prstGeom prst="rect">
              <a:avLst/>
            </a:prstGeom>
            <a:ln w="76200"/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</p:pic>
      </p:grpSp>
    </p:spTree>
    <p:extLst>
      <p:ext uri="{BB962C8B-B14F-4D97-AF65-F5344CB8AC3E}">
        <p14:creationId xmlns:p14="http://schemas.microsoft.com/office/powerpoint/2010/main" val="145988029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Группа 42"/>
          <p:cNvGrpSpPr/>
          <p:nvPr/>
        </p:nvGrpSpPr>
        <p:grpSpPr>
          <a:xfrm>
            <a:off x="0" y="0"/>
            <a:ext cx="9144000" cy="6865623"/>
            <a:chOff x="0" y="0"/>
            <a:chExt cx="9144000" cy="6865623"/>
          </a:xfrm>
        </p:grpSpPr>
        <p:grpSp>
          <p:nvGrpSpPr>
            <p:cNvPr id="44" name="Группа 43"/>
            <p:cNvGrpSpPr/>
            <p:nvPr/>
          </p:nvGrpSpPr>
          <p:grpSpPr>
            <a:xfrm>
              <a:off x="0" y="0"/>
              <a:ext cx="9144000" cy="6865623"/>
              <a:chOff x="0" y="0"/>
              <a:chExt cx="9144000" cy="6865623"/>
            </a:xfrm>
          </p:grpSpPr>
          <p:sp>
            <p:nvSpPr>
              <p:cNvPr id="47" name="Прямоугольник 46"/>
              <p:cNvSpPr/>
              <p:nvPr/>
            </p:nvSpPr>
            <p:spPr>
              <a:xfrm>
                <a:off x="0" y="0"/>
                <a:ext cx="9144000" cy="4797152"/>
              </a:xfrm>
              <a:prstGeom prst="rect">
                <a:avLst/>
              </a:prstGeom>
              <a:blipFill dpi="0" rotWithShape="1">
                <a:blip r:embed="rId2"/>
                <a:srcRect/>
                <a:stretch>
                  <a:fillRect l="-7000" t="-8000" r="-13000" b="-8000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8" name="Прямоугольник 47"/>
              <p:cNvSpPr/>
              <p:nvPr/>
            </p:nvSpPr>
            <p:spPr>
              <a:xfrm>
                <a:off x="0" y="4509120"/>
                <a:ext cx="9144000" cy="2356503"/>
              </a:xfrm>
              <a:prstGeom prst="rect">
                <a:avLst/>
              </a:prstGeom>
              <a:solidFill>
                <a:srgbClr val="53B0C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ru-RU" dirty="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sp>
          <p:nvSpPr>
            <p:cNvPr id="46" name="TextBox 45"/>
            <p:cNvSpPr txBox="1"/>
            <p:nvPr/>
          </p:nvSpPr>
          <p:spPr>
            <a:xfrm>
              <a:off x="611560" y="6176971"/>
              <a:ext cx="4291096" cy="307777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endParaRPr lang="ru-RU" sz="14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endParaRPr>
            </a:p>
          </p:txBody>
        </p:sp>
      </p:grpSp>
      <p:sp>
        <p:nvSpPr>
          <p:cNvPr id="49" name="Скругленный прямоугольник 48"/>
          <p:cNvSpPr/>
          <p:nvPr/>
        </p:nvSpPr>
        <p:spPr>
          <a:xfrm>
            <a:off x="697148" y="743642"/>
            <a:ext cx="7776864" cy="5328592"/>
          </a:xfrm>
          <a:prstGeom prst="roundRect">
            <a:avLst/>
          </a:prstGeom>
          <a:solidFill>
            <a:srgbClr val="92D05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271228" y="953735"/>
            <a:ext cx="7128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2"/>
                </a:solidFill>
                <a:latin typeface="Bookman Old Style" panose="02050604050505020204" pitchFamily="18" charset="0"/>
              </a:rPr>
              <a:t>Закрепим знания</a:t>
            </a:r>
            <a:endParaRPr lang="ru-RU" sz="3200" b="1" dirty="0">
              <a:solidFill>
                <a:schemeClr val="tx2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07701" y="1653382"/>
            <a:ext cx="6441658" cy="1021556"/>
          </a:xfrm>
          <a:prstGeom prst="wedgeRoundRectCallout">
            <a:avLst/>
          </a:prstGeom>
          <a:ln w="38100">
            <a:prstDash val="sys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2"/>
                </a:solidFill>
                <a:latin typeface="Bookman Old Style" panose="02050604050505020204" pitchFamily="18" charset="0"/>
              </a:rPr>
              <a:t>Что из изображенного на картинках делать категорично НЕ рекомендуется</a:t>
            </a:r>
            <a:r>
              <a:rPr lang="ru-RU" dirty="0">
                <a:solidFill>
                  <a:schemeClr val="tx2"/>
                </a:solidFill>
                <a:latin typeface="Bookman Old Style" panose="02050604050505020204" pitchFamily="18" charset="0"/>
              </a:rPr>
              <a:t>. Посмотри и выбери с помощью левой клавиши мыши</a:t>
            </a:r>
            <a:r>
              <a:rPr lang="ru-RU" dirty="0" smtClean="0">
                <a:solidFill>
                  <a:schemeClr val="tx2"/>
                </a:solidFill>
                <a:latin typeface="Bookman Old Style" panose="02050604050505020204" pitchFamily="18" charset="0"/>
              </a:rPr>
              <a:t>.</a:t>
            </a:r>
            <a:endParaRPr lang="ru-RU" dirty="0">
              <a:solidFill>
                <a:schemeClr val="tx2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881511" y="2861390"/>
            <a:ext cx="1688788" cy="1512168"/>
          </a:xfrm>
          <a:prstGeom prst="ellipse">
            <a:avLst/>
          </a:prstGeom>
          <a:solidFill>
            <a:srgbClr val="FFFFFF">
              <a:alpha val="90000"/>
            </a:srgbClr>
          </a:solidFill>
          <a:ln w="762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2339752" y="4295583"/>
            <a:ext cx="1688788" cy="1512168"/>
          </a:xfrm>
          <a:prstGeom prst="ellipse">
            <a:avLst/>
          </a:prstGeom>
          <a:solidFill>
            <a:srgbClr val="FFFFFF">
              <a:alpha val="90000"/>
            </a:srgbClr>
          </a:solidFill>
          <a:ln w="762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3845837" y="2918329"/>
            <a:ext cx="1688788" cy="1512168"/>
          </a:xfrm>
          <a:prstGeom prst="ellipse">
            <a:avLst/>
          </a:prstGeom>
          <a:solidFill>
            <a:srgbClr val="FFFFFF">
              <a:alpha val="90000"/>
            </a:srgbClr>
          </a:solidFill>
          <a:ln w="762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6487811" y="2861390"/>
            <a:ext cx="1688788" cy="1512168"/>
          </a:xfrm>
          <a:prstGeom prst="ellipse">
            <a:avLst/>
          </a:prstGeom>
          <a:solidFill>
            <a:srgbClr val="FFFFFF">
              <a:alpha val="90000"/>
            </a:srgbClr>
          </a:solidFill>
          <a:ln w="762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5220072" y="4295583"/>
            <a:ext cx="1688788" cy="1512168"/>
          </a:xfrm>
          <a:prstGeom prst="ellipse">
            <a:avLst/>
          </a:prstGeom>
          <a:solidFill>
            <a:srgbClr val="FFFFFF">
              <a:alpha val="90000"/>
            </a:srgbClr>
          </a:solidFill>
          <a:ln w="762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0390" y="3114515"/>
            <a:ext cx="1059682" cy="1119795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4818" y="3057576"/>
            <a:ext cx="902174" cy="1119795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8860" y="3023652"/>
            <a:ext cx="902174" cy="1119795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3379" y="4491768"/>
            <a:ext cx="902174" cy="1119795"/>
          </a:xfrm>
          <a:prstGeom prst="rect">
            <a:avLst/>
          </a:prstGeom>
        </p:spPr>
      </p:pic>
      <p:grpSp>
        <p:nvGrpSpPr>
          <p:cNvPr id="24" name="Группа 23"/>
          <p:cNvGrpSpPr/>
          <p:nvPr/>
        </p:nvGrpSpPr>
        <p:grpSpPr>
          <a:xfrm>
            <a:off x="6487811" y="2888090"/>
            <a:ext cx="1688788" cy="1485468"/>
            <a:chOff x="6493877" y="4116914"/>
            <a:chExt cx="2436524" cy="1905132"/>
          </a:xfrm>
          <a:solidFill>
            <a:srgbClr val="FFFFFF"/>
          </a:solidFill>
          <a:effectLst/>
        </p:grpSpPr>
        <p:sp>
          <p:nvSpPr>
            <p:cNvPr id="25" name="Овал 58"/>
            <p:cNvSpPr/>
            <p:nvPr/>
          </p:nvSpPr>
          <p:spPr>
            <a:xfrm>
              <a:off x="6493877" y="4116914"/>
              <a:ext cx="2436524" cy="1905131"/>
            </a:xfrm>
            <a:prstGeom prst="ellipse">
              <a:avLst/>
            </a:prstGeom>
            <a:ln w="76200"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6" name="Picture 4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565085" y="4116914"/>
              <a:ext cx="2294109" cy="1905132"/>
            </a:xfrm>
            <a:prstGeom prst="ellipse">
              <a:avLst/>
            </a:prstGeom>
            <a:ln w="76200"/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</p:pic>
      </p:grpSp>
      <p:grpSp>
        <p:nvGrpSpPr>
          <p:cNvPr id="27" name="Группа 26"/>
          <p:cNvGrpSpPr/>
          <p:nvPr/>
        </p:nvGrpSpPr>
        <p:grpSpPr>
          <a:xfrm>
            <a:off x="890759" y="2911351"/>
            <a:ext cx="1688788" cy="1485467"/>
            <a:chOff x="6493877" y="4116914"/>
            <a:chExt cx="2436524" cy="1905131"/>
          </a:xfrm>
          <a:solidFill>
            <a:srgbClr val="FFFFFF"/>
          </a:solidFill>
          <a:effectLst/>
        </p:grpSpPr>
        <p:sp>
          <p:nvSpPr>
            <p:cNvPr id="28" name="Овал 58"/>
            <p:cNvSpPr/>
            <p:nvPr/>
          </p:nvSpPr>
          <p:spPr>
            <a:xfrm>
              <a:off x="6493877" y="4116914"/>
              <a:ext cx="2436524" cy="1905131"/>
            </a:xfrm>
            <a:prstGeom prst="ellipse">
              <a:avLst/>
            </a:prstGeom>
            <a:ln w="76200"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9" name="Picture 4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565085" y="4116914"/>
              <a:ext cx="2294109" cy="1905131"/>
            </a:xfrm>
            <a:prstGeom prst="ellipse">
              <a:avLst/>
            </a:prstGeom>
            <a:ln w="76200"/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</p:pic>
      </p:grpSp>
      <p:grpSp>
        <p:nvGrpSpPr>
          <p:cNvPr id="30" name="Группа 29"/>
          <p:cNvGrpSpPr/>
          <p:nvPr/>
        </p:nvGrpSpPr>
        <p:grpSpPr>
          <a:xfrm>
            <a:off x="3845837" y="2958826"/>
            <a:ext cx="1688788" cy="1485467"/>
            <a:chOff x="6493877" y="4116914"/>
            <a:chExt cx="2436524" cy="1905131"/>
          </a:xfrm>
          <a:solidFill>
            <a:srgbClr val="FFFFFF"/>
          </a:solidFill>
          <a:effectLst/>
        </p:grpSpPr>
        <p:sp>
          <p:nvSpPr>
            <p:cNvPr id="31" name="Овал 58"/>
            <p:cNvSpPr/>
            <p:nvPr/>
          </p:nvSpPr>
          <p:spPr>
            <a:xfrm>
              <a:off x="6493877" y="4116914"/>
              <a:ext cx="2436524" cy="1905131"/>
            </a:xfrm>
            <a:prstGeom prst="ellipse">
              <a:avLst/>
            </a:prstGeom>
            <a:ln w="76200"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2" name="Picture 4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565085" y="4116914"/>
              <a:ext cx="2294107" cy="1905131"/>
            </a:xfrm>
            <a:prstGeom prst="ellipse">
              <a:avLst/>
            </a:prstGeom>
            <a:ln w="76200"/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</p:pic>
      </p:grpSp>
      <p:pic>
        <p:nvPicPr>
          <p:cNvPr id="33" name="Рисунок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3059" y="4509120"/>
            <a:ext cx="902174" cy="1119795"/>
          </a:xfrm>
          <a:prstGeom prst="rect">
            <a:avLst/>
          </a:prstGeom>
        </p:spPr>
      </p:pic>
      <p:grpSp>
        <p:nvGrpSpPr>
          <p:cNvPr id="34" name="Группа 33"/>
          <p:cNvGrpSpPr/>
          <p:nvPr/>
        </p:nvGrpSpPr>
        <p:grpSpPr>
          <a:xfrm>
            <a:off x="2339752" y="4322284"/>
            <a:ext cx="1688788" cy="1485467"/>
            <a:chOff x="6493877" y="4116914"/>
            <a:chExt cx="2436524" cy="1905131"/>
          </a:xfrm>
          <a:solidFill>
            <a:srgbClr val="FFFFFF"/>
          </a:solidFill>
          <a:effectLst/>
        </p:grpSpPr>
        <p:sp>
          <p:nvSpPr>
            <p:cNvPr id="35" name="Овал 58"/>
            <p:cNvSpPr/>
            <p:nvPr/>
          </p:nvSpPr>
          <p:spPr>
            <a:xfrm>
              <a:off x="6493877" y="4116914"/>
              <a:ext cx="2436524" cy="1905131"/>
            </a:xfrm>
            <a:prstGeom prst="ellipse">
              <a:avLst/>
            </a:prstGeom>
            <a:ln w="76200"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6" name="Picture 4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565085" y="4116914"/>
              <a:ext cx="2294107" cy="1905130"/>
            </a:xfrm>
            <a:prstGeom prst="ellipse">
              <a:avLst/>
            </a:prstGeom>
            <a:ln w="76200"/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</p:pic>
      </p:grpSp>
      <p:grpSp>
        <p:nvGrpSpPr>
          <p:cNvPr id="37" name="Группа 36"/>
          <p:cNvGrpSpPr/>
          <p:nvPr/>
        </p:nvGrpSpPr>
        <p:grpSpPr>
          <a:xfrm>
            <a:off x="5220072" y="4326283"/>
            <a:ext cx="1688788" cy="1485467"/>
            <a:chOff x="6493877" y="4116914"/>
            <a:chExt cx="2436524" cy="1905131"/>
          </a:xfrm>
          <a:solidFill>
            <a:srgbClr val="FFFFFF"/>
          </a:solidFill>
          <a:effectLst/>
        </p:grpSpPr>
        <p:sp>
          <p:nvSpPr>
            <p:cNvPr id="38" name="Овал 58"/>
            <p:cNvSpPr/>
            <p:nvPr/>
          </p:nvSpPr>
          <p:spPr>
            <a:xfrm>
              <a:off x="6493877" y="4116914"/>
              <a:ext cx="2436524" cy="1905131"/>
            </a:xfrm>
            <a:prstGeom prst="ellipse">
              <a:avLst/>
            </a:prstGeom>
            <a:ln w="76200"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9" name="Picture 4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565085" y="4116914"/>
              <a:ext cx="2294106" cy="1905130"/>
            </a:xfrm>
            <a:prstGeom prst="ellipse">
              <a:avLst/>
            </a:prstGeom>
            <a:ln w="76200"/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</p:pic>
      </p:grpSp>
    </p:spTree>
    <p:extLst>
      <p:ext uri="{BB962C8B-B14F-4D97-AF65-F5344CB8AC3E}">
        <p14:creationId xmlns:p14="http://schemas.microsoft.com/office/powerpoint/2010/main" val="391889953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Группа 42"/>
          <p:cNvGrpSpPr/>
          <p:nvPr/>
        </p:nvGrpSpPr>
        <p:grpSpPr>
          <a:xfrm>
            <a:off x="0" y="0"/>
            <a:ext cx="9144000" cy="6865623"/>
            <a:chOff x="0" y="0"/>
            <a:chExt cx="9144000" cy="6865623"/>
          </a:xfrm>
          <a:solidFill>
            <a:srgbClr val="92D050"/>
          </a:solidFill>
        </p:grpSpPr>
        <p:grpSp>
          <p:nvGrpSpPr>
            <p:cNvPr id="44" name="Группа 43"/>
            <p:cNvGrpSpPr/>
            <p:nvPr/>
          </p:nvGrpSpPr>
          <p:grpSpPr>
            <a:xfrm>
              <a:off x="0" y="0"/>
              <a:ext cx="9144000" cy="6865623"/>
              <a:chOff x="0" y="0"/>
              <a:chExt cx="9144000" cy="6865623"/>
            </a:xfrm>
            <a:grpFill/>
          </p:grpSpPr>
          <p:sp>
            <p:nvSpPr>
              <p:cNvPr id="47" name="Прямоугольник 46"/>
              <p:cNvSpPr/>
              <p:nvPr/>
            </p:nvSpPr>
            <p:spPr>
              <a:xfrm>
                <a:off x="0" y="0"/>
                <a:ext cx="9144000" cy="4797152"/>
              </a:xfrm>
              <a:prstGeom prst="rect">
                <a:avLst/>
              </a:prstGeom>
              <a:grpFill/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8" name="Прямоугольник 47"/>
              <p:cNvSpPr/>
              <p:nvPr/>
            </p:nvSpPr>
            <p:spPr>
              <a:xfrm>
                <a:off x="0" y="4509120"/>
                <a:ext cx="9144000" cy="2356503"/>
              </a:xfrm>
              <a:prstGeom prst="rect">
                <a:avLst/>
              </a:prstGeom>
              <a:grpFill/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ru-RU" dirty="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sp>
          <p:nvSpPr>
            <p:cNvPr id="46" name="TextBox 45"/>
            <p:cNvSpPr txBox="1"/>
            <p:nvPr/>
          </p:nvSpPr>
          <p:spPr>
            <a:xfrm>
              <a:off x="611560" y="6176971"/>
              <a:ext cx="4291096" cy="307777"/>
            </a:xfrm>
            <a:prstGeom prst="rect">
              <a:avLst/>
            </a:prstGeom>
            <a:grpFill/>
            <a:ln>
              <a:solidFill>
                <a:srgbClr val="92D050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endParaRPr lang="ru-RU" sz="14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endParaRPr>
            </a:p>
          </p:txBody>
        </p:sp>
      </p:grpSp>
      <p:sp>
        <p:nvSpPr>
          <p:cNvPr id="49" name="Скругленный прямоугольник 48"/>
          <p:cNvSpPr/>
          <p:nvPr/>
        </p:nvSpPr>
        <p:spPr>
          <a:xfrm>
            <a:off x="673720" y="1156156"/>
            <a:ext cx="7776864" cy="5328592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Dalee">
            <a:hlinkClick r:id="" action="ppaction://hlinkshowjump?jump=lastslideviewed" highlightClick="1"/>
          </p:cNvPr>
          <p:cNvSpPr/>
          <p:nvPr/>
        </p:nvSpPr>
        <p:spPr>
          <a:xfrm>
            <a:off x="8172400" y="6388579"/>
            <a:ext cx="785973" cy="311611"/>
          </a:xfrm>
          <a:prstGeom prst="actionButtonBeginning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09655" y="1171667"/>
            <a:ext cx="8006468" cy="923330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5400" b="0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09655" y="141809"/>
            <a:ext cx="8362237" cy="3291252"/>
          </a:xfrm>
          <a:prstGeom prst="roundRect">
            <a:avLst/>
          </a:prstGeom>
          <a:solidFill>
            <a:schemeClr val="accent3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Спасибо за внимание!</a:t>
            </a:r>
          </a:p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Безопасных вам </a:t>
            </a:r>
            <a:r>
              <a:rPr lang="ru-RU" sz="40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дорог!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7433" y="3433060"/>
            <a:ext cx="6334293" cy="3255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27858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/>
          <p:cNvGrpSpPr/>
          <p:nvPr/>
        </p:nvGrpSpPr>
        <p:grpSpPr>
          <a:xfrm>
            <a:off x="0" y="0"/>
            <a:ext cx="9144000" cy="6865623"/>
            <a:chOff x="0" y="0"/>
            <a:chExt cx="9144000" cy="6865623"/>
          </a:xfrm>
        </p:grpSpPr>
        <p:grpSp>
          <p:nvGrpSpPr>
            <p:cNvPr id="12" name="Группа 11"/>
            <p:cNvGrpSpPr/>
            <p:nvPr/>
          </p:nvGrpSpPr>
          <p:grpSpPr>
            <a:xfrm>
              <a:off x="0" y="0"/>
              <a:ext cx="9144000" cy="6865623"/>
              <a:chOff x="0" y="0"/>
              <a:chExt cx="9144000" cy="6865623"/>
            </a:xfrm>
          </p:grpSpPr>
          <p:sp>
            <p:nvSpPr>
              <p:cNvPr id="17" name="Прямоугольник 16"/>
              <p:cNvSpPr/>
              <p:nvPr/>
            </p:nvSpPr>
            <p:spPr>
              <a:xfrm>
                <a:off x="0" y="0"/>
                <a:ext cx="9144000" cy="4797152"/>
              </a:xfrm>
              <a:prstGeom prst="rect">
                <a:avLst/>
              </a:prstGeom>
              <a:blipFill dpi="0" rotWithShape="1">
                <a:blip r:embed="rId2"/>
                <a:srcRect/>
                <a:stretch>
                  <a:fillRect l="-7000" t="-8000" r="-13000" b="-8000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8" name="Прямоугольник 17"/>
              <p:cNvSpPr/>
              <p:nvPr/>
            </p:nvSpPr>
            <p:spPr>
              <a:xfrm>
                <a:off x="0" y="4509120"/>
                <a:ext cx="9144000" cy="2356503"/>
              </a:xfrm>
              <a:prstGeom prst="rect">
                <a:avLst/>
              </a:prstGeom>
              <a:solidFill>
                <a:srgbClr val="53B0C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ru-RU" dirty="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sp>
          <p:nvSpPr>
            <p:cNvPr id="16" name="TextBox 15"/>
            <p:cNvSpPr txBox="1"/>
            <p:nvPr/>
          </p:nvSpPr>
          <p:spPr>
            <a:xfrm>
              <a:off x="611560" y="6176971"/>
              <a:ext cx="4291096" cy="307777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endParaRPr lang="ru-RU" sz="14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endParaRPr>
            </a:p>
          </p:txBody>
        </p:sp>
      </p:grpSp>
      <p:sp>
        <p:nvSpPr>
          <p:cNvPr id="6" name="Скругленный прямоугольник 5"/>
          <p:cNvSpPr/>
          <p:nvPr/>
        </p:nvSpPr>
        <p:spPr>
          <a:xfrm>
            <a:off x="739988" y="764704"/>
            <a:ext cx="7776864" cy="5328592"/>
          </a:xfrm>
          <a:prstGeom prst="roundRect">
            <a:avLst/>
          </a:prstGeom>
          <a:solidFill>
            <a:schemeClr val="accent3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935596" y="980728"/>
            <a:ext cx="7272808" cy="107721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tx2"/>
                </a:solidFill>
                <a:latin typeface="Bookman Old Style" panose="02050604050505020204" pitchFamily="18" charset="0"/>
              </a:rPr>
              <a:t>Пользователь средств индивидуальной мобильности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59632" y="2271692"/>
            <a:ext cx="6015605" cy="1464231"/>
          </a:xfrm>
          <a:prstGeom prst="roundRect">
            <a:avLst/>
          </a:prstGeom>
          <a:ln>
            <a:solidFill>
              <a:srgbClr val="92D050"/>
            </a:solidFill>
            <a:prstDash val="lg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tx2"/>
                </a:solidFill>
                <a:latin typeface="Bookman Old Style" panose="02050604050505020204" pitchFamily="18" charset="0"/>
                <a:cs typeface="Arial" pitchFamily="34" charset="0"/>
              </a:rPr>
              <a:t>Все пользователи средств индивидуальной мобильности являются участниками дорожного движения и приравниваются к категории «пешеход».</a:t>
            </a:r>
            <a:endParaRPr lang="ru-RU" sz="2000" dirty="0">
              <a:solidFill>
                <a:schemeClr val="tx2"/>
              </a:solidFill>
              <a:latin typeface="Bookman Old Style" panose="02050604050505020204" pitchFamily="18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92187" y="4170669"/>
            <a:ext cx="6023567" cy="1464231"/>
          </a:xfrm>
          <a:prstGeom prst="roundRect">
            <a:avLst/>
          </a:prstGeom>
          <a:ln>
            <a:prstDash val="lg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ru-RU" sz="2000" dirty="0" smtClean="0">
                <a:solidFill>
                  <a:schemeClr val="tx2"/>
                </a:solidFill>
                <a:latin typeface="Bookman Old Style" panose="02050604050505020204" pitchFamily="18" charset="0"/>
                <a:cs typeface="Arial" pitchFamily="34" charset="0"/>
              </a:rPr>
              <a:t>«Пешеход» </a:t>
            </a:r>
            <a:r>
              <a:rPr lang="ru-RU" sz="2000" dirty="0">
                <a:solidFill>
                  <a:schemeClr val="tx2"/>
                </a:solidFill>
                <a:latin typeface="Bookman Old Style" panose="02050604050505020204" pitchFamily="18" charset="0"/>
                <a:cs typeface="Arial" pitchFamily="34" charset="0"/>
              </a:rPr>
              <a:t>- лицо, находящееся вне транспортного средства на дороге либо на пешеходной или велопешеходной дорожке и не производящее на них работу</a:t>
            </a:r>
            <a:r>
              <a:rPr lang="ru-RU" sz="2000" dirty="0" smtClean="0">
                <a:solidFill>
                  <a:schemeClr val="tx2"/>
                </a:solidFill>
                <a:cs typeface="Arial" pitchFamily="34" charset="0"/>
              </a:rPr>
              <a:t>. </a:t>
            </a:r>
            <a:endParaRPr lang="ru-RU" sz="2000" dirty="0">
              <a:solidFill>
                <a:schemeClr val="tx2"/>
              </a:solidFill>
              <a:cs typeface="Arial" pitchFamily="34" charset="0"/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38" t="20125" r="46086" b="39186"/>
          <a:stretch/>
        </p:blipFill>
        <p:spPr>
          <a:xfrm>
            <a:off x="823296" y="3762563"/>
            <a:ext cx="1368891" cy="206917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821" t="20754" r="8365" b="39623"/>
          <a:stretch/>
        </p:blipFill>
        <p:spPr>
          <a:xfrm>
            <a:off x="7020272" y="1800012"/>
            <a:ext cx="1335308" cy="2149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54340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Группа 12"/>
          <p:cNvGrpSpPr/>
          <p:nvPr/>
        </p:nvGrpSpPr>
        <p:grpSpPr>
          <a:xfrm>
            <a:off x="0" y="0"/>
            <a:ext cx="9144000" cy="6865623"/>
            <a:chOff x="0" y="0"/>
            <a:chExt cx="9144000" cy="6865623"/>
          </a:xfrm>
        </p:grpSpPr>
        <p:grpSp>
          <p:nvGrpSpPr>
            <p:cNvPr id="3" name="Группа 2"/>
            <p:cNvGrpSpPr/>
            <p:nvPr/>
          </p:nvGrpSpPr>
          <p:grpSpPr>
            <a:xfrm>
              <a:off x="0" y="0"/>
              <a:ext cx="9144000" cy="6865623"/>
              <a:chOff x="0" y="0"/>
              <a:chExt cx="9144000" cy="6865623"/>
            </a:xfrm>
          </p:grpSpPr>
          <p:sp>
            <p:nvSpPr>
              <p:cNvPr id="4" name="Прямоугольник 3"/>
              <p:cNvSpPr/>
              <p:nvPr/>
            </p:nvSpPr>
            <p:spPr>
              <a:xfrm>
                <a:off x="0" y="0"/>
                <a:ext cx="9144000" cy="4797152"/>
              </a:xfrm>
              <a:prstGeom prst="rect">
                <a:avLst/>
              </a:prstGeom>
              <a:blipFill dpi="0" rotWithShape="1">
                <a:blip r:embed="rId2"/>
                <a:srcRect/>
                <a:stretch>
                  <a:fillRect l="-7000" t="-8000" r="-13000" b="-8000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2"/>
                  </a:solidFill>
                </a:endParaRPr>
              </a:p>
            </p:txBody>
          </p:sp>
          <p:sp>
            <p:nvSpPr>
              <p:cNvPr id="5" name="Прямоугольник 4"/>
              <p:cNvSpPr/>
              <p:nvPr/>
            </p:nvSpPr>
            <p:spPr>
              <a:xfrm>
                <a:off x="0" y="4509120"/>
                <a:ext cx="9144000" cy="2356503"/>
              </a:xfrm>
              <a:prstGeom prst="rect">
                <a:avLst/>
              </a:prstGeom>
              <a:solidFill>
                <a:srgbClr val="53B0C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ru-RU" dirty="0">
                  <a:solidFill>
                    <a:schemeClr val="tx2"/>
                  </a:solidFill>
                </a:endParaRPr>
              </a:p>
            </p:txBody>
          </p:sp>
        </p:grpSp>
        <p:sp>
          <p:nvSpPr>
            <p:cNvPr id="12" name="TextBox 11"/>
            <p:cNvSpPr txBox="1"/>
            <p:nvPr/>
          </p:nvSpPr>
          <p:spPr>
            <a:xfrm>
              <a:off x="611560" y="6176971"/>
              <a:ext cx="4291096" cy="307777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endParaRPr lang="ru-RU" sz="1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endParaRPr>
            </a:p>
          </p:txBody>
        </p:sp>
      </p:grpSp>
      <p:sp>
        <p:nvSpPr>
          <p:cNvPr id="17" name="Скругленный прямоугольник 16"/>
          <p:cNvSpPr/>
          <p:nvPr/>
        </p:nvSpPr>
        <p:spPr>
          <a:xfrm>
            <a:off x="251520" y="205783"/>
            <a:ext cx="8568951" cy="1351009"/>
          </a:xfrm>
          <a:prstGeom prst="roundRect">
            <a:avLst/>
          </a:prstGeom>
          <a:solidFill>
            <a:schemeClr val="accent3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Как вы думаете, какое СИМ мы загадали?</a:t>
            </a:r>
            <a:endParaRPr lang="ru-RU" sz="4000" b="1" dirty="0" smtClean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8685" y="4343482"/>
            <a:ext cx="4844643" cy="248993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3501" y="2493704"/>
            <a:ext cx="7395009" cy="3635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64718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Группа 12"/>
          <p:cNvGrpSpPr/>
          <p:nvPr/>
        </p:nvGrpSpPr>
        <p:grpSpPr>
          <a:xfrm>
            <a:off x="0" y="0"/>
            <a:ext cx="9144000" cy="6865623"/>
            <a:chOff x="0" y="0"/>
            <a:chExt cx="9144000" cy="6865623"/>
          </a:xfrm>
        </p:grpSpPr>
        <p:grpSp>
          <p:nvGrpSpPr>
            <p:cNvPr id="3" name="Группа 2"/>
            <p:cNvGrpSpPr/>
            <p:nvPr/>
          </p:nvGrpSpPr>
          <p:grpSpPr>
            <a:xfrm>
              <a:off x="0" y="0"/>
              <a:ext cx="9144000" cy="6865623"/>
              <a:chOff x="0" y="0"/>
              <a:chExt cx="9144000" cy="6865623"/>
            </a:xfrm>
          </p:grpSpPr>
          <p:sp>
            <p:nvSpPr>
              <p:cNvPr id="4" name="Прямоугольник 3"/>
              <p:cNvSpPr/>
              <p:nvPr/>
            </p:nvSpPr>
            <p:spPr>
              <a:xfrm>
                <a:off x="0" y="0"/>
                <a:ext cx="9144000" cy="4797152"/>
              </a:xfrm>
              <a:prstGeom prst="rect">
                <a:avLst/>
              </a:prstGeom>
              <a:blipFill dpi="0" rotWithShape="1">
                <a:blip r:embed="rId2"/>
                <a:srcRect/>
                <a:stretch>
                  <a:fillRect l="-7000" t="-8000" r="-13000" b="-8000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2"/>
                  </a:solidFill>
                </a:endParaRPr>
              </a:p>
            </p:txBody>
          </p:sp>
          <p:sp>
            <p:nvSpPr>
              <p:cNvPr id="5" name="Прямоугольник 4"/>
              <p:cNvSpPr/>
              <p:nvPr/>
            </p:nvSpPr>
            <p:spPr>
              <a:xfrm>
                <a:off x="0" y="4509120"/>
                <a:ext cx="9144000" cy="2356503"/>
              </a:xfrm>
              <a:prstGeom prst="rect">
                <a:avLst/>
              </a:prstGeom>
              <a:solidFill>
                <a:srgbClr val="53B0C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ru-RU" dirty="0">
                  <a:solidFill>
                    <a:schemeClr val="tx2"/>
                  </a:solidFill>
                </a:endParaRPr>
              </a:p>
            </p:txBody>
          </p:sp>
        </p:grpSp>
        <p:sp>
          <p:nvSpPr>
            <p:cNvPr id="12" name="TextBox 11"/>
            <p:cNvSpPr txBox="1"/>
            <p:nvPr/>
          </p:nvSpPr>
          <p:spPr>
            <a:xfrm>
              <a:off x="611560" y="6176971"/>
              <a:ext cx="4291096" cy="307777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endParaRPr lang="ru-RU" sz="1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endParaRPr>
            </a:p>
          </p:txBody>
        </p:sp>
      </p:grpSp>
      <p:sp>
        <p:nvSpPr>
          <p:cNvPr id="17" name="Скругленный прямоугольник 16"/>
          <p:cNvSpPr/>
          <p:nvPr/>
        </p:nvSpPr>
        <p:spPr>
          <a:xfrm>
            <a:off x="251520" y="205783"/>
            <a:ext cx="8568951" cy="1351009"/>
          </a:xfrm>
          <a:prstGeom prst="roundRect">
            <a:avLst/>
          </a:prstGeom>
          <a:solidFill>
            <a:schemeClr val="accent3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Как вы думаете, какое СИМ мы загадали?</a:t>
            </a:r>
            <a:endParaRPr lang="ru-RU" sz="4000" b="1" dirty="0" smtClean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8685" y="4343482"/>
            <a:ext cx="4844643" cy="248993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8685" y="1762575"/>
            <a:ext cx="4625563" cy="5070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10797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Группа 12"/>
          <p:cNvGrpSpPr/>
          <p:nvPr/>
        </p:nvGrpSpPr>
        <p:grpSpPr>
          <a:xfrm>
            <a:off x="0" y="0"/>
            <a:ext cx="9144000" cy="6865623"/>
            <a:chOff x="0" y="0"/>
            <a:chExt cx="9144000" cy="6865623"/>
          </a:xfrm>
        </p:grpSpPr>
        <p:grpSp>
          <p:nvGrpSpPr>
            <p:cNvPr id="3" name="Группа 2"/>
            <p:cNvGrpSpPr/>
            <p:nvPr/>
          </p:nvGrpSpPr>
          <p:grpSpPr>
            <a:xfrm>
              <a:off x="0" y="0"/>
              <a:ext cx="9144000" cy="6865623"/>
              <a:chOff x="0" y="0"/>
              <a:chExt cx="9144000" cy="6865623"/>
            </a:xfrm>
          </p:grpSpPr>
          <p:sp>
            <p:nvSpPr>
              <p:cNvPr id="4" name="Прямоугольник 3"/>
              <p:cNvSpPr/>
              <p:nvPr/>
            </p:nvSpPr>
            <p:spPr>
              <a:xfrm>
                <a:off x="0" y="0"/>
                <a:ext cx="9144000" cy="4797152"/>
              </a:xfrm>
              <a:prstGeom prst="rect">
                <a:avLst/>
              </a:prstGeom>
              <a:blipFill dpi="0" rotWithShape="1">
                <a:blip r:embed="rId2"/>
                <a:srcRect/>
                <a:stretch>
                  <a:fillRect l="-7000" t="-8000" r="-13000" b="-8000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2"/>
                  </a:solidFill>
                </a:endParaRPr>
              </a:p>
            </p:txBody>
          </p:sp>
          <p:sp>
            <p:nvSpPr>
              <p:cNvPr id="5" name="Прямоугольник 4"/>
              <p:cNvSpPr/>
              <p:nvPr/>
            </p:nvSpPr>
            <p:spPr>
              <a:xfrm>
                <a:off x="0" y="4509120"/>
                <a:ext cx="9144000" cy="2356503"/>
              </a:xfrm>
              <a:prstGeom prst="rect">
                <a:avLst/>
              </a:prstGeom>
              <a:solidFill>
                <a:srgbClr val="53B0C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ru-RU" dirty="0">
                  <a:solidFill>
                    <a:schemeClr val="tx2"/>
                  </a:solidFill>
                </a:endParaRPr>
              </a:p>
            </p:txBody>
          </p:sp>
        </p:grpSp>
        <p:sp>
          <p:nvSpPr>
            <p:cNvPr id="12" name="TextBox 11"/>
            <p:cNvSpPr txBox="1"/>
            <p:nvPr/>
          </p:nvSpPr>
          <p:spPr>
            <a:xfrm>
              <a:off x="611560" y="6176971"/>
              <a:ext cx="4291096" cy="307777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endParaRPr lang="ru-RU" sz="1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endParaRPr>
            </a:p>
          </p:txBody>
        </p:sp>
      </p:grpSp>
      <p:sp>
        <p:nvSpPr>
          <p:cNvPr id="17" name="Скругленный прямоугольник 16"/>
          <p:cNvSpPr/>
          <p:nvPr/>
        </p:nvSpPr>
        <p:spPr>
          <a:xfrm>
            <a:off x="251520" y="205783"/>
            <a:ext cx="8568951" cy="1351009"/>
          </a:xfrm>
          <a:prstGeom prst="roundRect">
            <a:avLst/>
          </a:prstGeom>
          <a:solidFill>
            <a:schemeClr val="accent3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Как вы думаете, какое СИМ мы загадали?</a:t>
            </a:r>
            <a:endParaRPr lang="ru-RU" sz="4000" b="1" dirty="0" smtClean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8685" y="4343482"/>
            <a:ext cx="4844643" cy="248993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91680" y="1762575"/>
            <a:ext cx="5691688" cy="4958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0604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Группа 36"/>
          <p:cNvGrpSpPr/>
          <p:nvPr/>
        </p:nvGrpSpPr>
        <p:grpSpPr>
          <a:xfrm>
            <a:off x="0" y="0"/>
            <a:ext cx="9144000" cy="6865623"/>
            <a:chOff x="0" y="0"/>
            <a:chExt cx="9144000" cy="6865623"/>
          </a:xfrm>
        </p:grpSpPr>
        <p:grpSp>
          <p:nvGrpSpPr>
            <p:cNvPr id="38" name="Группа 37"/>
            <p:cNvGrpSpPr/>
            <p:nvPr/>
          </p:nvGrpSpPr>
          <p:grpSpPr>
            <a:xfrm>
              <a:off x="0" y="0"/>
              <a:ext cx="9144000" cy="6865623"/>
              <a:chOff x="0" y="0"/>
              <a:chExt cx="9144000" cy="6865623"/>
            </a:xfrm>
          </p:grpSpPr>
          <p:sp>
            <p:nvSpPr>
              <p:cNvPr id="41" name="Прямоугольник 40"/>
              <p:cNvSpPr/>
              <p:nvPr/>
            </p:nvSpPr>
            <p:spPr>
              <a:xfrm>
                <a:off x="0" y="0"/>
                <a:ext cx="9144000" cy="4797152"/>
              </a:xfrm>
              <a:prstGeom prst="rect">
                <a:avLst/>
              </a:prstGeom>
              <a:blipFill dpi="0" rotWithShape="1">
                <a:blip r:embed="rId2"/>
                <a:srcRect/>
                <a:stretch>
                  <a:fillRect l="-7000" t="-8000" r="-13000" b="-8000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2" name="Прямоугольник 41"/>
              <p:cNvSpPr/>
              <p:nvPr/>
            </p:nvSpPr>
            <p:spPr>
              <a:xfrm>
                <a:off x="0" y="4509120"/>
                <a:ext cx="9144000" cy="2356503"/>
              </a:xfrm>
              <a:prstGeom prst="rect">
                <a:avLst/>
              </a:prstGeom>
              <a:solidFill>
                <a:srgbClr val="53B0C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ru-RU" dirty="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sp>
          <p:nvSpPr>
            <p:cNvPr id="40" name="TextBox 39"/>
            <p:cNvSpPr txBox="1"/>
            <p:nvPr/>
          </p:nvSpPr>
          <p:spPr>
            <a:xfrm>
              <a:off x="611560" y="6176971"/>
              <a:ext cx="4291096" cy="307777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endParaRPr lang="ru-RU" sz="14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endParaRPr>
            </a:p>
          </p:txBody>
        </p:sp>
      </p:grpSp>
      <p:sp>
        <p:nvSpPr>
          <p:cNvPr id="6" name="Скругленный прямоугольник 5"/>
          <p:cNvSpPr/>
          <p:nvPr/>
        </p:nvSpPr>
        <p:spPr>
          <a:xfrm>
            <a:off x="307975" y="764704"/>
            <a:ext cx="8654597" cy="5328592"/>
          </a:xfrm>
          <a:prstGeom prst="roundRect">
            <a:avLst/>
          </a:prstGeom>
          <a:solidFill>
            <a:srgbClr val="92D05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403648" y="764704"/>
            <a:ext cx="71132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2"/>
                </a:solidFill>
                <a:latin typeface="Bookman Old Style" panose="02050604050505020204" pitchFamily="18" charset="0"/>
              </a:rPr>
              <a:t>Некоторые виды средств индивидуальной мобильности </a:t>
            </a:r>
            <a:endParaRPr lang="ru-RU" sz="3200" b="1" dirty="0">
              <a:solidFill>
                <a:schemeClr val="tx2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16384" y="3958826"/>
            <a:ext cx="317552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b="1" dirty="0">
                <a:solidFill>
                  <a:schemeClr val="tx2"/>
                </a:solidFill>
                <a:latin typeface="Bookman Old Style" panose="02050604050505020204" pitchFamily="18" charset="0"/>
                <a:cs typeface="Arial" pitchFamily="34" charset="0"/>
              </a:rPr>
              <a:t>Самокат/</a:t>
            </a:r>
          </a:p>
          <a:p>
            <a:pPr lvl="0" algn="ctr"/>
            <a:r>
              <a:rPr lang="ru-RU" b="1" dirty="0">
                <a:solidFill>
                  <a:schemeClr val="tx2"/>
                </a:solidFill>
                <a:latin typeface="Bookman Old Style" panose="02050604050505020204" pitchFamily="18" charset="0"/>
                <a:cs typeface="Arial" pitchFamily="34" charset="0"/>
              </a:rPr>
              <a:t>электрический самокат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079543" y="4496372"/>
            <a:ext cx="17165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b="1" dirty="0" smtClean="0">
                <a:solidFill>
                  <a:schemeClr val="tx2"/>
                </a:solidFill>
                <a:latin typeface="Bookman Old Style" panose="02050604050505020204" pitchFamily="18" charset="0"/>
                <a:cs typeface="Arial" pitchFamily="34" charset="0"/>
              </a:rPr>
              <a:t>Гироскутер</a:t>
            </a:r>
            <a:endParaRPr lang="ru-RU" b="1" dirty="0">
              <a:solidFill>
                <a:schemeClr val="tx2"/>
              </a:solidFill>
              <a:latin typeface="Bookman Old Style" panose="02050604050505020204" pitchFamily="18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796136" y="3387030"/>
            <a:ext cx="18983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b="1" dirty="0">
                <a:solidFill>
                  <a:schemeClr val="tx2"/>
                </a:solidFill>
                <a:latin typeface="Bookman Old Style" panose="02050604050505020204" pitchFamily="18" charset="0"/>
                <a:cs typeface="Arial" pitchFamily="34" charset="0"/>
              </a:rPr>
              <a:t>Моноколесо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5561" y="2001194"/>
            <a:ext cx="1329536" cy="1329536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73" r="25018"/>
          <a:stretch/>
        </p:blipFill>
        <p:spPr>
          <a:xfrm>
            <a:off x="6603869" y="1838791"/>
            <a:ext cx="1205667" cy="1454165"/>
          </a:xfrm>
          <a:prstGeom prst="rect">
            <a:avLst/>
          </a:prstGeom>
        </p:spPr>
      </p:pic>
      <p:sp>
        <p:nvSpPr>
          <p:cNvPr id="17" name="AutoShape 4" descr="Трюковой самокат Triad Racketeer (черный / розовый) - купить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" name="AutoShape 6" descr="Трюковой самокат Triad Racketeer (черный / розовый) - купить ...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" name="AutoShape 8" descr="Трюковой самокат Triad Racketeer (черный / розовый) - купить ...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" name="AutoShape 10" descr="Трюковой самокат Triad Racketeer (черный / розовый) - купить ...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" name="AutoShape 12" descr="Трюковой самокат Triad Racketeer (черный / розовый) - купить ...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" name="AutoShape 14" descr="Трюковой самокат Triad Racketeer (черный / розовый) - купить ...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" name="AutoShape 16" descr="Трюковой самокат Triad Racketeer (черный / розовый) - купить ..."/>
          <p:cNvSpPr>
            <a:spLocks noChangeAspect="1" noChangeArrowheads="1"/>
          </p:cNvSpPr>
          <p:nvPr/>
        </p:nvSpPr>
        <p:spPr bwMode="auto">
          <a:xfrm>
            <a:off x="1069975" y="769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" name="AutoShape 18" descr="Трюковой самокат Triad Racketeer (черный / розовый) - купить ..."/>
          <p:cNvSpPr>
            <a:spLocks noChangeAspect="1" noChangeArrowheads="1"/>
          </p:cNvSpPr>
          <p:nvPr/>
        </p:nvSpPr>
        <p:spPr bwMode="auto">
          <a:xfrm>
            <a:off x="1222375" y="922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5" name="AutoShape 20" descr="Трюковой самокат Triad Racketeer (черный / розовый) - купить ..."/>
          <p:cNvSpPr>
            <a:spLocks noChangeAspect="1" noChangeArrowheads="1"/>
          </p:cNvSpPr>
          <p:nvPr/>
        </p:nvSpPr>
        <p:spPr bwMode="auto">
          <a:xfrm>
            <a:off x="1374775" y="1074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" name="AutoShape 22" descr="Трюковой самокат Triad Racketeer (черный / розовый) - купить ..."/>
          <p:cNvSpPr>
            <a:spLocks noChangeAspect="1" noChangeArrowheads="1"/>
          </p:cNvSpPr>
          <p:nvPr/>
        </p:nvSpPr>
        <p:spPr bwMode="auto">
          <a:xfrm>
            <a:off x="1527175" y="1227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" name="AutoShape 24" descr="Трюковой самокат Triad Racketeer (черный / розовый) - купить ..."/>
          <p:cNvSpPr>
            <a:spLocks noChangeAspect="1" noChangeArrowheads="1"/>
          </p:cNvSpPr>
          <p:nvPr/>
        </p:nvSpPr>
        <p:spPr bwMode="auto">
          <a:xfrm>
            <a:off x="1679575" y="1379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" name="AutoShape 26" descr="hulajnoga wyczynowa Longway Metro 2k19 pro stunt scooter full neochrome (3).jpg"/>
          <p:cNvSpPr>
            <a:spLocks noChangeAspect="1" noChangeArrowheads="1"/>
          </p:cNvSpPr>
          <p:nvPr/>
        </p:nvSpPr>
        <p:spPr bwMode="auto">
          <a:xfrm>
            <a:off x="1831975" y="1531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" name="AutoShape 28" descr="hulajnoga wyczynowa Longway Metro 2k19 pro stunt scooter full neochrome (3).jpg"/>
          <p:cNvSpPr>
            <a:spLocks noChangeAspect="1" noChangeArrowheads="1"/>
          </p:cNvSpPr>
          <p:nvPr/>
        </p:nvSpPr>
        <p:spPr bwMode="auto">
          <a:xfrm>
            <a:off x="1984375" y="1684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" name="AutoShape 30" descr="Longway Metro 2k19 трюковой самокат | Full Neochrome | Магазин RMD ..."/>
          <p:cNvSpPr>
            <a:spLocks noChangeAspect="1" noChangeArrowheads="1"/>
          </p:cNvSpPr>
          <p:nvPr/>
        </p:nvSpPr>
        <p:spPr bwMode="auto">
          <a:xfrm>
            <a:off x="2136775" y="1836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" name="AutoShape 32" descr="Longway Metro 2k19 трюковой самокат | Full Neochrome | Магазин RMD ..."/>
          <p:cNvSpPr>
            <a:spLocks noChangeAspect="1" noChangeArrowheads="1"/>
          </p:cNvSpPr>
          <p:nvPr/>
        </p:nvSpPr>
        <p:spPr bwMode="auto">
          <a:xfrm>
            <a:off x="2289175" y="1989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2" name="Рисунок 3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35" t="3489" r="19569" b="3426"/>
          <a:stretch/>
        </p:blipFill>
        <p:spPr>
          <a:xfrm>
            <a:off x="1085074" y="1906022"/>
            <a:ext cx="1252452" cy="1895781"/>
          </a:xfrm>
          <a:prstGeom prst="rect">
            <a:avLst/>
          </a:prstGeom>
        </p:spPr>
      </p:pic>
      <p:sp>
        <p:nvSpPr>
          <p:cNvPr id="33" name="AutoShape 34" descr="RAZOR электрический самокат E300 - белый/синий | Магазин RMD BIKE ..."/>
          <p:cNvSpPr>
            <a:spLocks noChangeAspect="1" noChangeArrowheads="1"/>
          </p:cNvSpPr>
          <p:nvPr/>
        </p:nvSpPr>
        <p:spPr bwMode="auto">
          <a:xfrm>
            <a:off x="2441575" y="2141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4" name="Рисунок 3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64" r="23077"/>
          <a:stretch/>
        </p:blipFill>
        <p:spPr>
          <a:xfrm>
            <a:off x="2489926" y="1826834"/>
            <a:ext cx="1412773" cy="1971498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8964" y="3666756"/>
            <a:ext cx="1676996" cy="1193155"/>
          </a:xfrm>
          <a:prstGeom prst="rect">
            <a:avLst/>
          </a:prstGeom>
        </p:spPr>
      </p:pic>
      <p:sp>
        <p:nvSpPr>
          <p:cNvPr id="39" name="TextBox 38"/>
          <p:cNvSpPr txBox="1"/>
          <p:nvPr/>
        </p:nvSpPr>
        <p:spPr>
          <a:xfrm>
            <a:off x="2834820" y="5332281"/>
            <a:ext cx="36009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b="1" dirty="0" smtClean="0">
                <a:solidFill>
                  <a:schemeClr val="tx2"/>
                </a:solidFill>
                <a:latin typeface="Bookman Old Style" panose="02050604050505020204" pitchFamily="18" charset="0"/>
                <a:cs typeface="Arial" pitchFamily="34" charset="0"/>
              </a:rPr>
              <a:t>А КАКИЕ ЕЩЕ ВЫ ЗНАЕТЕ?</a:t>
            </a:r>
            <a:endParaRPr lang="ru-RU" b="1" dirty="0">
              <a:solidFill>
                <a:schemeClr val="tx2"/>
              </a:solidFill>
              <a:latin typeface="Bookman Old Style" panose="02050604050505020204" pitchFamily="18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69793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Группа 14"/>
          <p:cNvGrpSpPr/>
          <p:nvPr/>
        </p:nvGrpSpPr>
        <p:grpSpPr>
          <a:xfrm>
            <a:off x="0" y="0"/>
            <a:ext cx="9144000" cy="6865623"/>
            <a:chOff x="0" y="0"/>
            <a:chExt cx="9144000" cy="6865623"/>
          </a:xfrm>
        </p:grpSpPr>
        <p:grpSp>
          <p:nvGrpSpPr>
            <p:cNvPr id="16" name="Группа 15"/>
            <p:cNvGrpSpPr/>
            <p:nvPr/>
          </p:nvGrpSpPr>
          <p:grpSpPr>
            <a:xfrm>
              <a:off x="0" y="0"/>
              <a:ext cx="9144000" cy="6865623"/>
              <a:chOff x="0" y="0"/>
              <a:chExt cx="9144000" cy="6865623"/>
            </a:xfrm>
          </p:grpSpPr>
          <p:sp>
            <p:nvSpPr>
              <p:cNvPr id="19" name="Прямоугольник 18"/>
              <p:cNvSpPr/>
              <p:nvPr/>
            </p:nvSpPr>
            <p:spPr>
              <a:xfrm>
                <a:off x="0" y="0"/>
                <a:ext cx="9144000" cy="4797152"/>
              </a:xfrm>
              <a:prstGeom prst="rect">
                <a:avLst/>
              </a:prstGeom>
              <a:blipFill dpi="0" rotWithShape="1">
                <a:blip r:embed="rId2"/>
                <a:srcRect/>
                <a:stretch>
                  <a:fillRect l="-7000" t="-8000" r="-13000" b="-8000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0" name="Прямоугольник 19"/>
              <p:cNvSpPr/>
              <p:nvPr/>
            </p:nvSpPr>
            <p:spPr>
              <a:xfrm>
                <a:off x="0" y="4509120"/>
                <a:ext cx="9144000" cy="2356503"/>
              </a:xfrm>
              <a:prstGeom prst="rect">
                <a:avLst/>
              </a:prstGeom>
              <a:solidFill>
                <a:srgbClr val="53B0C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ru-RU" dirty="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sp>
          <p:nvSpPr>
            <p:cNvPr id="18" name="TextBox 17"/>
            <p:cNvSpPr txBox="1"/>
            <p:nvPr/>
          </p:nvSpPr>
          <p:spPr>
            <a:xfrm>
              <a:off x="611560" y="6176971"/>
              <a:ext cx="4291096" cy="307777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endParaRPr lang="ru-RU" sz="14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endParaRPr>
            </a:p>
          </p:txBody>
        </p:sp>
      </p:grpSp>
      <p:sp>
        <p:nvSpPr>
          <p:cNvPr id="6" name="Скругленный прямоугольник 5"/>
          <p:cNvSpPr/>
          <p:nvPr/>
        </p:nvSpPr>
        <p:spPr>
          <a:xfrm>
            <a:off x="683568" y="915411"/>
            <a:ext cx="7776864" cy="5328592"/>
          </a:xfrm>
          <a:prstGeom prst="roundRect">
            <a:avLst/>
          </a:prstGeom>
          <a:solidFill>
            <a:srgbClr val="92D05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115616" y="908720"/>
            <a:ext cx="755304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/>
                </a:solidFill>
                <a:latin typeface="Bookman Old Style" panose="02050604050505020204" pitchFamily="18" charset="0"/>
              </a:rPr>
              <a:t>Самокат и электрический самокат</a:t>
            </a:r>
            <a:endParaRPr lang="ru-RU" sz="3200" b="1" dirty="0">
              <a:solidFill>
                <a:schemeClr val="tx2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5169" y="2564904"/>
            <a:ext cx="1255023" cy="1368152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94" t="5349" r="20594" b="6254"/>
          <a:stretch/>
        </p:blipFill>
        <p:spPr>
          <a:xfrm>
            <a:off x="6421789" y="2437129"/>
            <a:ext cx="1281870" cy="1623701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4662064" y="4066961"/>
            <a:ext cx="3519450" cy="1532334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algn="ctr"/>
            <a:r>
              <a:rPr lang="ru-RU" sz="1400" dirty="0">
                <a:solidFill>
                  <a:schemeClr val="tx2"/>
                </a:solidFill>
                <a:latin typeface="Bookman Old Style" panose="02050604050505020204" pitchFamily="18" charset="0"/>
              </a:rPr>
              <a:t>Наземное средство передвижения, в основном двухколёсное, предполагающее три режима передвижения: мускульный, на электротяге, а также - смешанный режим</a:t>
            </a:r>
            <a:r>
              <a:rPr lang="ru-RU" sz="1400" dirty="0">
                <a:solidFill>
                  <a:schemeClr val="tx2"/>
                </a:solidFill>
              </a:rPr>
              <a:t>. 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997383" y="4310400"/>
            <a:ext cx="3519450" cy="177069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algn="ctr"/>
            <a:r>
              <a:rPr lang="ru-RU" sz="1400" dirty="0">
                <a:solidFill>
                  <a:schemeClr val="tx2"/>
                </a:solidFill>
                <a:latin typeface="Bookman Old Style" panose="02050604050505020204" pitchFamily="18" charset="0"/>
              </a:rPr>
              <a:t>Наземное средство передвижения, в основном двухколёсное, приводимое в действие </a:t>
            </a:r>
            <a:r>
              <a:rPr lang="ru-RU" sz="1400" dirty="0" smtClean="0">
                <a:solidFill>
                  <a:schemeClr val="tx2"/>
                </a:solidFill>
                <a:latin typeface="Bookman Old Style" panose="02050604050505020204" pitchFamily="18" charset="0"/>
              </a:rPr>
              <a:t>мускульным путём (многократного </a:t>
            </a:r>
            <a:r>
              <a:rPr lang="ru-RU" sz="1400" dirty="0">
                <a:solidFill>
                  <a:schemeClr val="tx2"/>
                </a:solidFill>
                <a:latin typeface="Bookman Old Style" panose="02050604050505020204" pitchFamily="18" charset="0"/>
              </a:rPr>
              <a:t>отталкивания ногой от </a:t>
            </a:r>
            <a:r>
              <a:rPr lang="ru-RU" sz="1400" dirty="0" smtClean="0">
                <a:solidFill>
                  <a:schemeClr val="tx2"/>
                </a:solidFill>
                <a:latin typeface="Bookman Old Style" panose="02050604050505020204" pitchFamily="18" charset="0"/>
              </a:rPr>
              <a:t>земли) </a:t>
            </a:r>
            <a:r>
              <a:rPr lang="ru-RU" sz="1400" dirty="0">
                <a:solidFill>
                  <a:schemeClr val="tx2"/>
                </a:solidFill>
                <a:latin typeface="Bookman Old Style" panose="02050604050505020204" pitchFamily="18" charset="0"/>
              </a:rPr>
              <a:t>в положении </a:t>
            </a:r>
            <a:r>
              <a:rPr lang="ru-RU" sz="1400" dirty="0" smtClean="0">
                <a:solidFill>
                  <a:schemeClr val="tx2"/>
                </a:solidFill>
                <a:latin typeface="Bookman Old Style" panose="02050604050505020204" pitchFamily="18" charset="0"/>
              </a:rPr>
              <a:t>стоя </a:t>
            </a:r>
            <a:r>
              <a:rPr lang="ru-RU" sz="1400" dirty="0">
                <a:solidFill>
                  <a:schemeClr val="tx2"/>
                </a:solidFill>
                <a:latin typeface="Bookman Old Style" panose="02050604050505020204" pitchFamily="18" charset="0"/>
              </a:rPr>
              <a:t>и управляемое при помощи руля.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323667" y="1594862"/>
            <a:ext cx="2196244" cy="715089"/>
          </a:xfrm>
          <a:prstGeom prst="wedgeRoundRectCallout">
            <a:avLst/>
          </a:prstGeom>
          <a:ln w="38100">
            <a:prstDash val="sys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2"/>
                </a:solidFill>
                <a:latin typeface="Bookman Old Style" panose="02050604050505020204" pitchFamily="18" charset="0"/>
              </a:rPr>
              <a:t>Электрический самокат</a:t>
            </a:r>
            <a:endParaRPr lang="ru-RU" dirty="0">
              <a:solidFill>
                <a:schemeClr val="tx2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796012" y="1989953"/>
            <a:ext cx="2196244" cy="408623"/>
          </a:xfrm>
          <a:prstGeom prst="wedgeRoundRectCallout">
            <a:avLst/>
          </a:prstGeom>
          <a:ln w="38100">
            <a:prstDash val="sys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tx2"/>
                </a:solidFill>
                <a:latin typeface="Bookman Old Style" panose="02050604050505020204" pitchFamily="18" charset="0"/>
              </a:rPr>
              <a:t>С</a:t>
            </a:r>
            <a:r>
              <a:rPr lang="ru-RU" dirty="0" smtClean="0">
                <a:solidFill>
                  <a:schemeClr val="tx2"/>
                </a:solidFill>
                <a:latin typeface="Bookman Old Style" panose="02050604050505020204" pitchFamily="18" charset="0"/>
              </a:rPr>
              <a:t>амокат</a:t>
            </a:r>
            <a:endParaRPr lang="ru-RU" dirty="0">
              <a:solidFill>
                <a:schemeClr val="tx2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16" r="20843"/>
          <a:stretch/>
        </p:blipFill>
        <p:spPr>
          <a:xfrm>
            <a:off x="2855938" y="2632368"/>
            <a:ext cx="1303939" cy="1482174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0581" y="2556176"/>
            <a:ext cx="1453674" cy="1747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663131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Группа 12"/>
          <p:cNvGrpSpPr/>
          <p:nvPr/>
        </p:nvGrpSpPr>
        <p:grpSpPr>
          <a:xfrm>
            <a:off x="9713" y="-1107504"/>
            <a:ext cx="9144000" cy="8072386"/>
            <a:chOff x="0" y="0"/>
            <a:chExt cx="9144000" cy="6865623"/>
          </a:xfrm>
        </p:grpSpPr>
        <p:grpSp>
          <p:nvGrpSpPr>
            <p:cNvPr id="14" name="Группа 13"/>
            <p:cNvGrpSpPr/>
            <p:nvPr/>
          </p:nvGrpSpPr>
          <p:grpSpPr>
            <a:xfrm>
              <a:off x="0" y="0"/>
              <a:ext cx="9144000" cy="6865623"/>
              <a:chOff x="0" y="0"/>
              <a:chExt cx="9144000" cy="6865623"/>
            </a:xfrm>
          </p:grpSpPr>
          <p:sp>
            <p:nvSpPr>
              <p:cNvPr id="17" name="Прямоугольник 16"/>
              <p:cNvSpPr/>
              <p:nvPr/>
            </p:nvSpPr>
            <p:spPr>
              <a:xfrm>
                <a:off x="0" y="0"/>
                <a:ext cx="9144000" cy="4797152"/>
              </a:xfrm>
              <a:prstGeom prst="rect">
                <a:avLst/>
              </a:prstGeom>
              <a:blipFill dpi="0" rotWithShape="1">
                <a:blip r:embed="rId2"/>
                <a:srcRect/>
                <a:stretch>
                  <a:fillRect l="-7000" t="-8000" r="-13000" b="-8000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8" name="Прямоугольник 17"/>
              <p:cNvSpPr/>
              <p:nvPr/>
            </p:nvSpPr>
            <p:spPr>
              <a:xfrm>
                <a:off x="0" y="4509120"/>
                <a:ext cx="9144000" cy="2356503"/>
              </a:xfrm>
              <a:prstGeom prst="rect">
                <a:avLst/>
              </a:prstGeom>
              <a:solidFill>
                <a:srgbClr val="53B0C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ru-RU" dirty="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sp>
          <p:nvSpPr>
            <p:cNvPr id="16" name="TextBox 15"/>
            <p:cNvSpPr txBox="1"/>
            <p:nvPr/>
          </p:nvSpPr>
          <p:spPr>
            <a:xfrm>
              <a:off x="611560" y="6176971"/>
              <a:ext cx="4291096" cy="307777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endParaRPr lang="ru-RU" sz="14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endParaRPr>
            </a:p>
          </p:txBody>
        </p:sp>
      </p:grpSp>
      <p:grpSp>
        <p:nvGrpSpPr>
          <p:cNvPr id="4" name="Группа 3"/>
          <p:cNvGrpSpPr/>
          <p:nvPr/>
        </p:nvGrpSpPr>
        <p:grpSpPr>
          <a:xfrm>
            <a:off x="735623" y="297619"/>
            <a:ext cx="7746249" cy="5389752"/>
            <a:chOff x="735623" y="297619"/>
            <a:chExt cx="7746249" cy="5389752"/>
          </a:xfrm>
        </p:grpSpPr>
        <p:sp>
          <p:nvSpPr>
            <p:cNvPr id="9" name="TextBox 8"/>
            <p:cNvSpPr txBox="1"/>
            <p:nvPr/>
          </p:nvSpPr>
          <p:spPr>
            <a:xfrm>
              <a:off x="735623" y="297619"/>
              <a:ext cx="774624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ru-RU" sz="4000" b="1" dirty="0">
                <a:solidFill>
                  <a:schemeClr val="tx2"/>
                </a:solidFill>
              </a:endParaRPr>
            </a:p>
          </p:txBody>
        </p:sp>
        <p:pic>
          <p:nvPicPr>
            <p:cNvPr id="3" name="Рисунок 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483" t="5129" r="18203" b="48549"/>
            <a:stretch/>
          </p:blipFill>
          <p:spPr>
            <a:xfrm>
              <a:off x="6649557" y="4090505"/>
              <a:ext cx="1591762" cy="1596866"/>
            </a:xfrm>
            <a:prstGeom prst="rect">
              <a:avLst/>
            </a:prstGeom>
          </p:spPr>
        </p:pic>
        <p:pic>
          <p:nvPicPr>
            <p:cNvPr id="12" name="Рисунок 11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215" t="13251" r="8542" b="41761"/>
            <a:stretch/>
          </p:blipFill>
          <p:spPr>
            <a:xfrm>
              <a:off x="858199" y="2017493"/>
              <a:ext cx="1481551" cy="1839893"/>
            </a:xfrm>
            <a:prstGeom prst="rect">
              <a:avLst/>
            </a:prstGeom>
          </p:spPr>
        </p:pic>
      </p:grpSp>
      <p:sp>
        <p:nvSpPr>
          <p:cNvPr id="2" name="Прямоугольник 1"/>
          <p:cNvSpPr/>
          <p:nvPr/>
        </p:nvSpPr>
        <p:spPr>
          <a:xfrm>
            <a:off x="673591" y="1824608"/>
            <a:ext cx="7870312" cy="4137658"/>
          </a:xfrm>
          <a:prstGeom prst="rect">
            <a:avLst/>
          </a:prstGeom>
          <a:ln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131283" y="251469"/>
            <a:ext cx="6954928" cy="914400"/>
          </a:xfrm>
          <a:prstGeom prst="roundRect">
            <a:avLst>
              <a:gd name="adj" fmla="val 24604"/>
            </a:avLst>
          </a:prstGeom>
          <a:solidFill>
            <a:srgbClr val="92D050"/>
          </a:solidFill>
          <a:ln>
            <a:solidFill>
              <a:schemeClr val="accent3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547664" y="297619"/>
            <a:ext cx="612068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Bookman Old Style" panose="02050604050505020204" pitchFamily="18" charset="0"/>
              </a:rPr>
              <a:t>ЭЛЕКРОСАМОКАТ</a:t>
            </a:r>
            <a:endParaRPr lang="ru-RU" sz="4400" b="1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6556" y="1661149"/>
            <a:ext cx="7870313" cy="442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777343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2585</TotalTime>
  <Words>648</Words>
  <Application>Microsoft Office PowerPoint</Application>
  <PresentationFormat>Экран (4:3)</PresentationFormat>
  <Paragraphs>59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1" baseType="lpstr">
      <vt:lpstr>微软雅黑</vt:lpstr>
      <vt:lpstr>Arial</vt:lpstr>
      <vt:lpstr>Bookman Old Style</vt:lpstr>
      <vt:lpstr>Calibri</vt:lpstr>
      <vt:lpstr>Comic Sans MS</vt:lpstr>
      <vt:lpstr>Segoe UI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5aser</cp:lastModifiedBy>
  <cp:revision>407</cp:revision>
  <dcterms:created xsi:type="dcterms:W3CDTF">2020-05-14T08:32:49Z</dcterms:created>
  <dcterms:modified xsi:type="dcterms:W3CDTF">2022-12-23T12:02:45Z</dcterms:modified>
</cp:coreProperties>
</file>