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313" r:id="rId2"/>
    <p:sldId id="314" r:id="rId3"/>
    <p:sldId id="315" r:id="rId4"/>
    <p:sldId id="321" r:id="rId5"/>
    <p:sldId id="318" r:id="rId6"/>
    <p:sldId id="319" r:id="rId7"/>
    <p:sldId id="370" r:id="rId8"/>
    <p:sldId id="369" r:id="rId9"/>
    <p:sldId id="322" r:id="rId10"/>
    <p:sldId id="371" r:id="rId11"/>
    <p:sldId id="366" r:id="rId12"/>
    <p:sldId id="368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8" userDrawn="1">
          <p15:clr>
            <a:srgbClr val="A4A3A4"/>
          </p15:clr>
        </p15:guide>
        <p15:guide id="2" pos="224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ew Efimovsky" initials="AE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BAA"/>
    <a:srgbClr val="00B050"/>
    <a:srgbClr val="D7181E"/>
    <a:srgbClr val="FFCCCC"/>
    <a:srgbClr val="FFFF99"/>
    <a:srgbClr val="B3CEE5"/>
    <a:srgbClr val="CCFF99"/>
    <a:srgbClr val="FFCC99"/>
    <a:srgbClr val="F3A67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62" autoAdjust="0"/>
    <p:restoredTop sz="96830" autoAdjust="0"/>
  </p:normalViewPr>
  <p:slideViewPr>
    <p:cSldViewPr snapToGrid="0" showGuides="1">
      <p:cViewPr varScale="1">
        <p:scale>
          <a:sx n="111" d="100"/>
          <a:sy n="111" d="100"/>
        </p:scale>
        <p:origin x="1482" y="108"/>
      </p:cViewPr>
      <p:guideLst>
        <p:guide orient="horz" pos="2228"/>
        <p:guide pos="2245"/>
      </p:guideLst>
    </p:cSldViewPr>
  </p:slideViewPr>
  <p:outlineViewPr>
    <p:cViewPr>
      <p:scale>
        <a:sx n="33" d="100"/>
        <a:sy n="33" d="100"/>
      </p:scale>
      <p:origin x="0" y="-1107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37596"/>
    </p:cViewPr>
  </p:sorterViewPr>
  <p:notesViewPr>
    <p:cSldViewPr snapToGrid="0" showGuides="1">
      <p:cViewPr varScale="1">
        <p:scale>
          <a:sx n="97" d="100"/>
          <a:sy n="97" d="100"/>
        </p:scale>
        <p:origin x="648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F58752-EDA5-40AB-A891-727AA1C2B917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344027-2C1F-4C73-9A78-FE4A00561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6646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43779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213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973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76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106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971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1459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6592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166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119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2828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03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A3E3B-5340-48C2-BBF1-E251CA96180E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664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4631" y="4390845"/>
            <a:ext cx="1909322" cy="1750567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7152770" y="1"/>
            <a:ext cx="1999211" cy="6857999"/>
          </a:xfrm>
          <a:prstGeom prst="rect">
            <a:avLst/>
          </a:prstGeom>
          <a:solidFill>
            <a:srgbClr val="005BAA"/>
          </a:solidFill>
          <a:ln>
            <a:noFill/>
          </a:ln>
          <a:effectLst>
            <a:glow rad="25400">
              <a:schemeClr val="tx1">
                <a:lumMod val="50000"/>
                <a:lumOff val="5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6392035" y="4093320"/>
            <a:ext cx="2664000" cy="2664000"/>
          </a:xfrm>
          <a:prstGeom prst="ellipse">
            <a:avLst/>
          </a:prstGeom>
          <a:solidFill>
            <a:schemeClr val="bg1"/>
          </a:solidFill>
          <a:ln w="76200">
            <a:noFill/>
          </a:ln>
          <a:effectLst>
            <a:glow rad="25400">
              <a:schemeClr val="tx1">
                <a:lumMod val="50000"/>
                <a:lumOff val="50000"/>
                <a:alpha val="39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6572035" y="4273320"/>
            <a:ext cx="2304000" cy="2304000"/>
          </a:xfrm>
          <a:prstGeom prst="ellipse">
            <a:avLst/>
          </a:prstGeom>
          <a:solidFill>
            <a:srgbClr val="005BAA"/>
          </a:soli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7219" y="4575291"/>
            <a:ext cx="873630" cy="1555366"/>
          </a:xfrm>
          <a:prstGeom prst="rect">
            <a:avLst/>
          </a:prstGeom>
          <a:ln>
            <a:noFill/>
          </a:ln>
          <a:effectLst>
            <a:glow rad="25400">
              <a:schemeClr val="tx1">
                <a:lumMod val="50000"/>
                <a:lumOff val="50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0"/>
            <a:ext cx="7152768" cy="6857999"/>
          </a:xfrm>
        </p:spPr>
        <p:txBody>
          <a:bodyPr anchor="ctr">
            <a:normAutofit/>
          </a:bodyPr>
          <a:lstStyle/>
          <a:p>
            <a:r>
              <a:rPr lang="ru-RU" sz="4800" b="1" dirty="0" smtClean="0">
                <a:solidFill>
                  <a:srgbClr val="005B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Microsoft YaHei UI" panose="020B0503020204020204" pitchFamily="34" charset="-122"/>
                <a:cs typeface="Segoe UI Semibold" panose="020B0702040204020203" pitchFamily="34" charset="0"/>
              </a:rPr>
              <a:t>Инструктаж по правилам дорожного движения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8744" y="4575291"/>
            <a:ext cx="873630" cy="1555366"/>
          </a:xfrm>
          <a:prstGeom prst="rect">
            <a:avLst/>
          </a:prstGeom>
          <a:ln>
            <a:noFill/>
          </a:ln>
          <a:effectLst>
            <a:glow rad="25400">
              <a:schemeClr val="tx1">
                <a:lumMod val="50000"/>
                <a:lumOff val="50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6125" y="173971"/>
            <a:ext cx="2346333" cy="22144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785742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Прямоугольник 85"/>
          <p:cNvSpPr/>
          <p:nvPr/>
        </p:nvSpPr>
        <p:spPr>
          <a:xfrm>
            <a:off x="146400" y="79137"/>
            <a:ext cx="68719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При использовании СИМ соблюдайте </a:t>
            </a:r>
            <a:endParaRPr lang="ru-RU" sz="2400" dirty="0" smtClean="0"/>
          </a:p>
          <a:p>
            <a:r>
              <a:rPr lang="ru-RU" sz="2400" dirty="0" smtClean="0"/>
              <a:t>правила </a:t>
            </a:r>
            <a:r>
              <a:rPr lang="ru-RU" sz="2400" dirty="0"/>
              <a:t>безопасности: </a:t>
            </a:r>
            <a:endParaRPr lang="ru-RU" sz="2200" dirty="0">
              <a:solidFill>
                <a:srgbClr val="005BAA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grpSp>
        <p:nvGrpSpPr>
          <p:cNvPr id="92" name="Группа 91"/>
          <p:cNvGrpSpPr/>
          <p:nvPr/>
        </p:nvGrpSpPr>
        <p:grpSpPr>
          <a:xfrm>
            <a:off x="6392035" y="1"/>
            <a:ext cx="2754000" cy="6857999"/>
            <a:chOff x="6392035" y="1"/>
            <a:chExt cx="2754000" cy="6857999"/>
          </a:xfrm>
        </p:grpSpPr>
        <p:pic>
          <p:nvPicPr>
            <p:cNvPr id="93" name="Рисунок 9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4631" y="4390845"/>
              <a:ext cx="1909322" cy="1750567"/>
            </a:xfrm>
            <a:prstGeom prst="rect">
              <a:avLst/>
            </a:prstGeom>
          </p:spPr>
        </p:pic>
        <p:sp>
          <p:nvSpPr>
            <p:cNvPr id="94" name="Прямоугольник 93"/>
            <p:cNvSpPr/>
            <p:nvPr/>
          </p:nvSpPr>
          <p:spPr>
            <a:xfrm>
              <a:off x="7146824" y="1"/>
              <a:ext cx="1999211" cy="6857999"/>
            </a:xfrm>
            <a:prstGeom prst="rect">
              <a:avLst/>
            </a:prstGeom>
            <a:solidFill>
              <a:srgbClr val="005BAA"/>
            </a:solidFill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6" name="Овал 95"/>
            <p:cNvSpPr/>
            <p:nvPr/>
          </p:nvSpPr>
          <p:spPr>
            <a:xfrm>
              <a:off x="6392035" y="4093320"/>
              <a:ext cx="2664000" cy="2664000"/>
            </a:xfrm>
            <a:prstGeom prst="ellipse">
              <a:avLst/>
            </a:prstGeom>
            <a:solidFill>
              <a:schemeClr val="bg1"/>
            </a:solidFill>
            <a:ln w="76200">
              <a:noFill/>
            </a:ln>
            <a:effectLst>
              <a:glow rad="25400">
                <a:schemeClr val="tx1">
                  <a:lumMod val="50000"/>
                  <a:lumOff val="50000"/>
                  <a:alpha val="39000"/>
                </a:schemeClr>
              </a:glow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7" name="Овал 96"/>
            <p:cNvSpPr/>
            <p:nvPr/>
          </p:nvSpPr>
          <p:spPr>
            <a:xfrm>
              <a:off x="6572035" y="4273320"/>
              <a:ext cx="2304000" cy="2304000"/>
            </a:xfrm>
            <a:prstGeom prst="ellipse">
              <a:avLst/>
            </a:prstGeom>
            <a:solidFill>
              <a:srgbClr val="005BAA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98" name="Рисунок 9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87219" y="4575291"/>
              <a:ext cx="873630" cy="1555366"/>
            </a:xfrm>
            <a:prstGeom prst="rect">
              <a:avLst/>
            </a:prstGeom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pic>
        <p:nvPicPr>
          <p:cNvPr id="28" name="Рисунок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6125" y="173971"/>
            <a:ext cx="2346333" cy="22144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66228" y="1617097"/>
            <a:ext cx="670320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1600" dirty="0" smtClean="0"/>
              <a:t>Используйте </a:t>
            </a:r>
            <a:r>
              <a:rPr lang="ru-RU" sz="1600" dirty="0"/>
              <a:t>защитную экипировку: </a:t>
            </a:r>
            <a:r>
              <a:rPr lang="ru-RU" sz="1600" dirty="0" err="1"/>
              <a:t>велошлем</a:t>
            </a:r>
            <a:r>
              <a:rPr lang="ru-RU" sz="1600" dirty="0"/>
              <a:t>, наколенники, </a:t>
            </a:r>
            <a:r>
              <a:rPr lang="ru-RU" sz="1600" dirty="0" smtClean="0"/>
              <a:t>налокотники. </a:t>
            </a:r>
          </a:p>
          <a:p>
            <a:pPr marL="342900" indent="-342900">
              <a:buAutoNum type="arabicPeriod"/>
            </a:pPr>
            <a:r>
              <a:rPr lang="ru-RU" sz="1600" dirty="0" smtClean="0"/>
              <a:t>Выбирайте </a:t>
            </a:r>
            <a:r>
              <a:rPr lang="ru-RU" sz="1600" dirty="0"/>
              <a:t>для катания ровную </a:t>
            </a:r>
            <a:r>
              <a:rPr lang="ru-RU" sz="1600" dirty="0" smtClean="0"/>
              <a:t>поверхность.</a:t>
            </a:r>
          </a:p>
          <a:p>
            <a:pPr marL="342900" indent="-342900">
              <a:buAutoNum type="arabicPeriod"/>
            </a:pPr>
            <a:r>
              <a:rPr lang="ru-RU" sz="1600" dirty="0" smtClean="0"/>
              <a:t>Будьте </a:t>
            </a:r>
            <a:r>
              <a:rPr lang="ru-RU" sz="1600" dirty="0"/>
              <a:t>внимательны и осторожны, чтобы не наехать на других людей и не нанести им травмы. </a:t>
            </a:r>
          </a:p>
          <a:p>
            <a:pPr marL="342900" indent="-342900">
              <a:buAutoNum type="arabicPeriod"/>
            </a:pPr>
            <a:r>
              <a:rPr lang="ru-RU" sz="1600" dirty="0" smtClean="0"/>
              <a:t>Соблюдайте </a:t>
            </a:r>
            <a:r>
              <a:rPr lang="ru-RU" sz="1600" dirty="0"/>
              <a:t>безопасную дистанцию до любых объектов или предметов во избежание столкновений и несчастных случаев. </a:t>
            </a:r>
          </a:p>
          <a:p>
            <a:pPr marL="342900" indent="-342900">
              <a:buAutoNum type="arabicPeriod"/>
            </a:pPr>
            <a:r>
              <a:rPr lang="ru-RU" sz="1600" dirty="0" smtClean="0"/>
              <a:t>Сохраняйте </a:t>
            </a:r>
            <a:r>
              <a:rPr lang="ru-RU" sz="1600" dirty="0"/>
              <a:t>безопасную скорость, останавливайтесь плавно и аккуратно. </a:t>
            </a:r>
            <a:endParaRPr lang="ru-RU" sz="1600" dirty="0" smtClean="0"/>
          </a:p>
          <a:p>
            <a:pPr marL="342900" indent="-342900">
              <a:buAutoNum type="arabicPeriod"/>
            </a:pPr>
            <a:r>
              <a:rPr lang="ru-RU" sz="1600" dirty="0" smtClean="0"/>
              <a:t>Не </a:t>
            </a:r>
            <a:r>
              <a:rPr lang="ru-RU" sz="1600" dirty="0"/>
              <a:t>пользуйтесь во время движения мобильным телефоном, наушниками и другими гаджетами. </a:t>
            </a:r>
            <a:endParaRPr lang="ru-RU" sz="1600" dirty="0" smtClean="0"/>
          </a:p>
          <a:p>
            <a:pPr marL="342900" indent="-342900">
              <a:buAutoNum type="arabicPeriod"/>
            </a:pPr>
            <a:r>
              <a:rPr lang="ru-RU" sz="1600" dirty="0" smtClean="0"/>
              <a:t>Откажитесь </a:t>
            </a:r>
            <a:r>
              <a:rPr lang="ru-RU" sz="1600" dirty="0"/>
              <a:t>от управления при недостаточной освещенности, в узких пространствах, при больших скоплениях людей, а также в местах, где много помех и препятствий. </a:t>
            </a:r>
            <a:endParaRPr lang="ru-RU" sz="1600" dirty="0" smtClean="0"/>
          </a:p>
          <a:p>
            <a:pPr marL="342900" indent="-342900">
              <a:buAutoNum type="arabicPeriod"/>
            </a:pPr>
            <a:r>
              <a:rPr lang="ru-RU" sz="1600" dirty="0" smtClean="0"/>
              <a:t>Вовремя </a:t>
            </a:r>
            <a:r>
              <a:rPr lang="ru-RU" sz="1600" dirty="0"/>
              <a:t>заряжайте аккумулятор </a:t>
            </a:r>
            <a:r>
              <a:rPr lang="ru-RU" sz="1600" dirty="0" smtClean="0"/>
              <a:t>устройства </a:t>
            </a:r>
            <a:r>
              <a:rPr lang="ru-RU" sz="1600" dirty="0"/>
              <a:t>для устойчивой работы внешних световых приборов с целью обозначения СИМ в процессе движения. </a:t>
            </a:r>
            <a:endParaRPr lang="ru-RU" sz="1600" dirty="0" smtClean="0"/>
          </a:p>
          <a:p>
            <a:pPr marL="342900" indent="-342900">
              <a:buAutoNum type="arabicPeriod"/>
            </a:pPr>
            <a:r>
              <a:rPr lang="ru-RU" sz="1600" dirty="0" smtClean="0"/>
              <a:t>Носите </a:t>
            </a:r>
            <a:r>
              <a:rPr lang="ru-RU" sz="1600" dirty="0"/>
              <a:t>светоотражающие элементы на одежде, чтобы быть заметным</a:t>
            </a:r>
          </a:p>
        </p:txBody>
      </p:sp>
    </p:spTree>
    <p:extLst>
      <p:ext uri="{BB962C8B-B14F-4D97-AF65-F5344CB8AC3E}">
        <p14:creationId xmlns:p14="http://schemas.microsoft.com/office/powerpoint/2010/main" val="553198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Группа 36"/>
          <p:cNvGrpSpPr/>
          <p:nvPr/>
        </p:nvGrpSpPr>
        <p:grpSpPr>
          <a:xfrm>
            <a:off x="1" y="1"/>
            <a:ext cx="9146034" cy="6857999"/>
            <a:chOff x="1" y="1"/>
            <a:chExt cx="9146034" cy="6857999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1" y="5495026"/>
              <a:ext cx="9144000" cy="1362974"/>
            </a:xfrm>
            <a:prstGeom prst="rect">
              <a:avLst/>
            </a:prstGeom>
            <a:solidFill>
              <a:srgbClr val="005BAA"/>
            </a:solidFill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7146824" y="1"/>
              <a:ext cx="1999211" cy="6857999"/>
            </a:xfrm>
            <a:prstGeom prst="rect">
              <a:avLst/>
            </a:prstGeom>
            <a:solidFill>
              <a:srgbClr val="005BAA"/>
            </a:solidFill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298675" y="767914"/>
            <a:ext cx="3611126" cy="2697620"/>
            <a:chOff x="99734" y="1490210"/>
            <a:chExt cx="3271401" cy="2443835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99734" y="1490210"/>
              <a:ext cx="3271401" cy="2443835"/>
            </a:xfrm>
            <a:prstGeom prst="roundRect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" name="Picture 20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437" y="2307447"/>
              <a:ext cx="2187568" cy="1230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2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3054" y="2307447"/>
              <a:ext cx="828419" cy="1230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 Box 24"/>
            <p:cNvSpPr txBox="1">
              <a:spLocks noChangeArrowheads="1"/>
            </p:cNvSpPr>
            <p:nvPr/>
          </p:nvSpPr>
          <p:spPr bwMode="auto">
            <a:xfrm>
              <a:off x="146315" y="1628736"/>
              <a:ext cx="3171032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ru-RU" altLang="ru-RU" sz="1800" b="0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Сигнальные жилеты </a:t>
              </a:r>
              <a:endParaRPr lang="en-US" altLang="ru-RU" sz="1800" b="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 eaLnBrk="1" hangingPunct="1"/>
              <a:r>
                <a:rPr lang="ru-RU" altLang="ru-RU" sz="1800" b="0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и </a:t>
              </a:r>
              <a:r>
                <a:rPr lang="en-US" altLang="ru-RU" sz="1800" b="0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 </a:t>
              </a:r>
              <a:r>
                <a:rPr lang="ru-RU" altLang="ru-RU" sz="1800" b="0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ременные системы</a:t>
              </a: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4446505" y="768019"/>
            <a:ext cx="2335909" cy="2697620"/>
            <a:chOff x="3500876" y="1490210"/>
            <a:chExt cx="2116153" cy="2443835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3500876" y="1490210"/>
              <a:ext cx="2116153" cy="2443835"/>
            </a:xfrm>
            <a:prstGeom prst="roundRect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5" name="Picture 19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624" r="15012"/>
            <a:stretch/>
          </p:blipFill>
          <p:spPr bwMode="auto">
            <a:xfrm>
              <a:off x="3557709" y="2260803"/>
              <a:ext cx="1337022" cy="1306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 Box 26"/>
            <p:cNvSpPr txBox="1">
              <a:spLocks noChangeArrowheads="1"/>
            </p:cNvSpPr>
            <p:nvPr/>
          </p:nvSpPr>
          <p:spPr bwMode="auto">
            <a:xfrm>
              <a:off x="3579202" y="1628911"/>
              <a:ext cx="1968673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ru-RU" altLang="ru-RU" sz="1800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Браслеты</a:t>
              </a:r>
            </a:p>
            <a:p>
              <a:pPr algn="ctr" eaLnBrk="1" hangingPunct="1"/>
              <a:endParaRPr lang="ru-RU" altLang="ru-RU" sz="18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  <p:pic>
          <p:nvPicPr>
            <p:cNvPr id="17" name="Picture 2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990" r="15862"/>
            <a:stretch/>
          </p:blipFill>
          <p:spPr bwMode="auto">
            <a:xfrm>
              <a:off x="4917783" y="2260803"/>
              <a:ext cx="630092" cy="1306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Группа 17"/>
          <p:cNvGrpSpPr/>
          <p:nvPr/>
        </p:nvGrpSpPr>
        <p:grpSpPr>
          <a:xfrm>
            <a:off x="7319118" y="767914"/>
            <a:ext cx="1501314" cy="2697620"/>
            <a:chOff x="5658495" y="1490210"/>
            <a:chExt cx="1360074" cy="2443835"/>
          </a:xfrm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5658495" y="1490210"/>
              <a:ext cx="1360074" cy="2443835"/>
            </a:xfrm>
            <a:prstGeom prst="roundRect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0" name="Picture 23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774" r="14781"/>
            <a:stretch/>
          </p:blipFill>
          <p:spPr bwMode="auto">
            <a:xfrm>
              <a:off x="5743166" y="2117677"/>
              <a:ext cx="1179501" cy="1449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Text Box 27"/>
            <p:cNvSpPr txBox="1">
              <a:spLocks noChangeAspect="1" noChangeArrowheads="1"/>
            </p:cNvSpPr>
            <p:nvPr/>
          </p:nvSpPr>
          <p:spPr bwMode="auto">
            <a:xfrm>
              <a:off x="5679987" y="1631251"/>
              <a:ext cx="133858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ru-RU" altLang="ru-RU" sz="1800" b="0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Значки</a:t>
              </a: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298675" y="3783819"/>
            <a:ext cx="1501314" cy="2697620"/>
            <a:chOff x="2575113" y="4072571"/>
            <a:chExt cx="1360074" cy="2443835"/>
          </a:xfrm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2575113" y="4072571"/>
              <a:ext cx="1360074" cy="2443835"/>
            </a:xfrm>
            <a:prstGeom prst="roundRect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Text Box 31"/>
            <p:cNvSpPr txBox="1">
              <a:spLocks noChangeArrowheads="1"/>
            </p:cNvSpPr>
            <p:nvPr/>
          </p:nvSpPr>
          <p:spPr bwMode="auto">
            <a:xfrm>
              <a:off x="2625491" y="4260985"/>
              <a:ext cx="125466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ru-RU" altLang="ru-RU" sz="1800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Наклейки </a:t>
              </a:r>
            </a:p>
          </p:txBody>
        </p:sp>
        <p:pic>
          <p:nvPicPr>
            <p:cNvPr id="25" name="Picture 48" descr="стикеры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5490" y="4784098"/>
              <a:ext cx="1254661" cy="1411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0" name="Группа 29"/>
          <p:cNvGrpSpPr/>
          <p:nvPr/>
        </p:nvGrpSpPr>
        <p:grpSpPr>
          <a:xfrm>
            <a:off x="5209306" y="3783819"/>
            <a:ext cx="3611126" cy="2697620"/>
            <a:chOff x="6199576" y="4122284"/>
            <a:chExt cx="3271401" cy="2443835"/>
          </a:xfrm>
        </p:grpSpPr>
        <p:sp>
          <p:nvSpPr>
            <p:cNvPr id="31" name="Скругленный прямоугольник 30"/>
            <p:cNvSpPr/>
            <p:nvPr/>
          </p:nvSpPr>
          <p:spPr>
            <a:xfrm>
              <a:off x="6199576" y="4122284"/>
              <a:ext cx="3271401" cy="2443835"/>
            </a:xfrm>
            <a:prstGeom prst="roundRect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Text Box 37"/>
            <p:cNvSpPr txBox="1">
              <a:spLocks noChangeArrowheads="1"/>
            </p:cNvSpPr>
            <p:nvPr/>
          </p:nvSpPr>
          <p:spPr bwMode="auto">
            <a:xfrm>
              <a:off x="6205984" y="4260985"/>
              <a:ext cx="325858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ru-RU" altLang="ru-RU" sz="1600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Накладки на спицы для </a:t>
              </a:r>
              <a:br>
                <a:rPr lang="ru-RU" altLang="ru-RU" sz="1600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</a:br>
              <a:r>
                <a:rPr lang="ru-RU" altLang="ru-RU" sz="1600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велосипедов и детских колясок</a:t>
              </a:r>
            </a:p>
          </p:txBody>
        </p:sp>
        <p:pic>
          <p:nvPicPr>
            <p:cNvPr id="33" name="Picture 40" descr="&amp;scy;&amp;vcy;&amp;iecy;&amp;tcy;&amp;ocy;&amp;vcy;&amp;ocy;&amp;zcy;&amp;vcy;&amp;rcy;&amp;acy;&amp;shchcy;&amp;acy;&amp;yucy;&amp;shchcy;&amp;icy;&amp;iecy; &amp;ncy;&amp;acy;&amp;kcy;&amp;lcy;&amp;acy;&amp;dcy;&amp;kcy;&amp;icy; &amp;ncy;&amp;acy; &amp;scy;&amp;pcy;&amp;icy;&amp;tscy;&amp;ycy;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743" t="2510" r="16352" b="2634"/>
            <a:stretch/>
          </p:blipFill>
          <p:spPr bwMode="auto">
            <a:xfrm>
              <a:off x="7031337" y="4838076"/>
              <a:ext cx="1692411" cy="17164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4" name="Прямоугольник 33"/>
          <p:cNvSpPr/>
          <p:nvPr/>
        </p:nvSpPr>
        <p:spPr>
          <a:xfrm>
            <a:off x="164643" y="193473"/>
            <a:ext cx="816921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СЪЕМНЫЕ  СВЕТОВОЗВРАЩАЮЩИЕ  ЭЛЕМЕНТЫ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2338433" y="3783819"/>
            <a:ext cx="2335909" cy="2697620"/>
            <a:chOff x="2315190" y="3783819"/>
            <a:chExt cx="2335909" cy="2697620"/>
          </a:xfrm>
        </p:grpSpPr>
        <p:sp>
          <p:nvSpPr>
            <p:cNvPr id="27" name="Скругленный прямоугольник 26"/>
            <p:cNvSpPr/>
            <p:nvPr/>
          </p:nvSpPr>
          <p:spPr>
            <a:xfrm>
              <a:off x="2315190" y="3783819"/>
              <a:ext cx="2335909" cy="2697620"/>
            </a:xfrm>
            <a:prstGeom prst="roundRect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Text Box 26"/>
            <p:cNvSpPr txBox="1">
              <a:spLocks noChangeArrowheads="1"/>
            </p:cNvSpPr>
            <p:nvPr/>
          </p:nvSpPr>
          <p:spPr bwMode="auto">
            <a:xfrm>
              <a:off x="2401650" y="3936924"/>
              <a:ext cx="2173114" cy="4076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ru-RU" altLang="ru-RU" sz="1800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Брелоки</a:t>
              </a:r>
            </a:p>
          </p:txBody>
        </p:sp>
        <p:pic>
          <p:nvPicPr>
            <p:cNvPr id="29" name="Picture 51" descr="IMG_988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8690" y="4344610"/>
              <a:ext cx="1454456" cy="1868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" name="Прямоугольник 34"/>
            <p:cNvSpPr/>
            <p:nvPr/>
          </p:nvSpPr>
          <p:spPr>
            <a:xfrm>
              <a:off x="2617963" y="5807053"/>
              <a:ext cx="217967" cy="4572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3958709" y="5884196"/>
              <a:ext cx="217967" cy="4572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021752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76932"/>
            <a:ext cx="9144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СВЕТОВОЗВРАЩАТЕЛИ ДЛЯ ЛИЧНОГО ИСПОЛЬЗОВАНИЯ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9"/>
          <a:stretch/>
        </p:blipFill>
        <p:spPr>
          <a:xfrm>
            <a:off x="649940" y="507819"/>
            <a:ext cx="7844119" cy="6260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711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10504" y="35201"/>
            <a:ext cx="6519742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1600" dirty="0">
                <a:solidFill>
                  <a:srgbClr val="C0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Завершился учебный год, и начинаются долгожданные летние </a:t>
            </a:r>
            <a:r>
              <a:rPr lang="ru-RU" sz="1600" dirty="0" smtClean="0">
                <a:solidFill>
                  <a:srgbClr val="C0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каникулы</a:t>
            </a:r>
            <a:endParaRPr lang="ru-RU" sz="1600" dirty="0">
              <a:solidFill>
                <a:srgbClr val="C00000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01186" y="5528032"/>
            <a:ext cx="59324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1600" dirty="0">
                <a:solidFill>
                  <a:srgbClr val="C0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Помните, что нужно ходить по тротуару, он предназначен для движения </a:t>
            </a:r>
            <a:r>
              <a:rPr lang="ru-RU" sz="1600" dirty="0" smtClean="0">
                <a:solidFill>
                  <a:srgbClr val="C0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пешеходов</a:t>
            </a:r>
            <a:r>
              <a:rPr lang="ru-RU" sz="1600" dirty="0">
                <a:solidFill>
                  <a:srgbClr val="C0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, ходить по нему надо только с правой стороны.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8171" y="669455"/>
            <a:ext cx="6519742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1600" dirty="0"/>
              <a:t>Будьте бдительны и дисциплинированны на </a:t>
            </a:r>
            <a:r>
              <a:rPr lang="ru-RU" sz="1600" dirty="0" smtClean="0"/>
              <a:t>улице!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6450246" y="0"/>
            <a:ext cx="2754000" cy="6857999"/>
            <a:chOff x="6392035" y="1"/>
            <a:chExt cx="2754000" cy="6857999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4631" y="4390845"/>
              <a:ext cx="1909322" cy="1750567"/>
            </a:xfrm>
            <a:prstGeom prst="rect">
              <a:avLst/>
            </a:prstGeom>
          </p:spPr>
        </p:pic>
        <p:sp>
          <p:nvSpPr>
            <p:cNvPr id="20" name="Прямоугольник 19"/>
            <p:cNvSpPr/>
            <p:nvPr/>
          </p:nvSpPr>
          <p:spPr>
            <a:xfrm>
              <a:off x="7146824" y="1"/>
              <a:ext cx="1999211" cy="6857999"/>
            </a:xfrm>
            <a:prstGeom prst="rect">
              <a:avLst/>
            </a:prstGeom>
            <a:solidFill>
              <a:srgbClr val="005BAA"/>
            </a:solidFill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Овал 21"/>
            <p:cNvSpPr/>
            <p:nvPr/>
          </p:nvSpPr>
          <p:spPr>
            <a:xfrm>
              <a:off x="6392035" y="4093320"/>
              <a:ext cx="2664000" cy="2664000"/>
            </a:xfrm>
            <a:prstGeom prst="ellipse">
              <a:avLst/>
            </a:prstGeom>
            <a:solidFill>
              <a:schemeClr val="bg1"/>
            </a:solidFill>
            <a:ln w="76200">
              <a:noFill/>
            </a:ln>
            <a:effectLst>
              <a:glow rad="25400">
                <a:schemeClr val="tx1">
                  <a:lumMod val="50000"/>
                  <a:lumOff val="50000"/>
                  <a:alpha val="39000"/>
                </a:schemeClr>
              </a:glow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Овал 22"/>
            <p:cNvSpPr/>
            <p:nvPr/>
          </p:nvSpPr>
          <p:spPr>
            <a:xfrm>
              <a:off x="6572035" y="4273320"/>
              <a:ext cx="2304000" cy="2304000"/>
            </a:xfrm>
            <a:prstGeom prst="ellipse">
              <a:avLst/>
            </a:prstGeom>
            <a:solidFill>
              <a:srgbClr val="005BAA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24" name="Рисунок 2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87219" y="4575291"/>
              <a:ext cx="873630" cy="1555366"/>
            </a:xfrm>
            <a:prstGeom prst="rect">
              <a:avLst/>
            </a:prstGeom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pic>
        <p:nvPicPr>
          <p:cNvPr id="18" name="Рисунок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7913" y="148272"/>
            <a:ext cx="2346333" cy="22144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8" name="Picture 4" descr="Когда можно ездить по тротуару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37351" y="-2467157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2910" y="1453904"/>
            <a:ext cx="6017336" cy="3944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429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84889" y="22917"/>
            <a:ext cx="679859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dirty="0">
                <a:solidFill>
                  <a:srgbClr val="C0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Пешеходный переход </a:t>
            </a: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– это место, где пешеходу разрешено переходить проезжую часть дороги.</a:t>
            </a:r>
          </a:p>
          <a:p>
            <a:pPr lvl="0">
              <a:defRPr/>
            </a:pP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Первый пешеходный переход появился в Лондоне в 1926 году, он обозначен был квадратной металлической табличкой с надписью </a:t>
            </a:r>
            <a:r>
              <a:rPr lang="ru-RU" dirty="0">
                <a:solidFill>
                  <a:srgbClr val="C0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«Просьба переходить здесь»</a:t>
            </a: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pPr lvl="0">
              <a:defRPr/>
            </a:pP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 пешеходный переход с нанесёнными на асфальт белыми полосами появился в Лондоне, лишь в 1951 году.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28" y="2168323"/>
            <a:ext cx="6663000" cy="444504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2" name="Группа 1"/>
          <p:cNvGrpSpPr/>
          <p:nvPr/>
        </p:nvGrpSpPr>
        <p:grpSpPr>
          <a:xfrm>
            <a:off x="6390000" y="1"/>
            <a:ext cx="2754000" cy="6857999"/>
            <a:chOff x="6392035" y="1"/>
            <a:chExt cx="2754000" cy="6857999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4631" y="4390845"/>
              <a:ext cx="1909322" cy="1750567"/>
            </a:xfrm>
            <a:prstGeom prst="rect">
              <a:avLst/>
            </a:prstGeom>
          </p:spPr>
        </p:pic>
        <p:sp>
          <p:nvSpPr>
            <p:cNvPr id="20" name="Прямоугольник 19"/>
            <p:cNvSpPr/>
            <p:nvPr/>
          </p:nvSpPr>
          <p:spPr>
            <a:xfrm>
              <a:off x="7146824" y="1"/>
              <a:ext cx="1999211" cy="6857999"/>
            </a:xfrm>
            <a:prstGeom prst="rect">
              <a:avLst/>
            </a:prstGeom>
            <a:solidFill>
              <a:srgbClr val="005BAA"/>
            </a:solidFill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Овал 21"/>
            <p:cNvSpPr/>
            <p:nvPr/>
          </p:nvSpPr>
          <p:spPr>
            <a:xfrm>
              <a:off x="6392035" y="4093320"/>
              <a:ext cx="2664000" cy="2664000"/>
            </a:xfrm>
            <a:prstGeom prst="ellipse">
              <a:avLst/>
            </a:prstGeom>
            <a:solidFill>
              <a:schemeClr val="bg1"/>
            </a:solidFill>
            <a:ln w="76200">
              <a:noFill/>
            </a:ln>
            <a:effectLst>
              <a:glow rad="25400">
                <a:schemeClr val="tx1">
                  <a:lumMod val="50000"/>
                  <a:lumOff val="50000"/>
                  <a:alpha val="39000"/>
                </a:schemeClr>
              </a:glow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Овал 22"/>
            <p:cNvSpPr/>
            <p:nvPr/>
          </p:nvSpPr>
          <p:spPr>
            <a:xfrm>
              <a:off x="6572035" y="4273320"/>
              <a:ext cx="2304000" cy="2304000"/>
            </a:xfrm>
            <a:prstGeom prst="ellipse">
              <a:avLst/>
            </a:prstGeom>
            <a:solidFill>
              <a:srgbClr val="005BAA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24" name="Рисунок 2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87219" y="4575291"/>
              <a:ext cx="873630" cy="1555366"/>
            </a:xfrm>
            <a:prstGeom prst="rect">
              <a:avLst/>
            </a:prstGeom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6728" y="118556"/>
            <a:ext cx="2127272" cy="20076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003927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425129" y="456789"/>
            <a:ext cx="643431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1600" dirty="0"/>
              <a:t>При переходе улицы пользуйтесь подземным или наземным переходом, оборудованным светофором. Переходить улицу можно только по пешеходным переходам, обозначенным специальным знаком «Пешеходный переход» и только на зеленый свет светофора. Нельзя переходить улицу на красный свет светофора, даже если на проезжей части нет машин.</a:t>
            </a:r>
            <a:endParaRPr lang="ru-RU" sz="1600" dirty="0">
              <a:solidFill>
                <a:prstClr val="black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37749" y="67819"/>
            <a:ext cx="816921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КАК ПЕРЕЙТИ ДОРОГУ </a:t>
            </a:r>
          </a:p>
        </p:txBody>
      </p:sp>
      <p:grpSp>
        <p:nvGrpSpPr>
          <p:cNvPr id="19" name="Группа 18"/>
          <p:cNvGrpSpPr/>
          <p:nvPr/>
        </p:nvGrpSpPr>
        <p:grpSpPr>
          <a:xfrm>
            <a:off x="6392035" y="1"/>
            <a:ext cx="2754000" cy="6857999"/>
            <a:chOff x="6392035" y="1"/>
            <a:chExt cx="2754000" cy="6857999"/>
          </a:xfrm>
        </p:grpSpPr>
        <p:pic>
          <p:nvPicPr>
            <p:cNvPr id="25" name="Рисунок 2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4631" y="4390845"/>
              <a:ext cx="1909322" cy="1750567"/>
            </a:xfrm>
            <a:prstGeom prst="rect">
              <a:avLst/>
            </a:prstGeom>
          </p:spPr>
        </p:pic>
        <p:sp>
          <p:nvSpPr>
            <p:cNvPr id="26" name="Прямоугольник 25"/>
            <p:cNvSpPr/>
            <p:nvPr/>
          </p:nvSpPr>
          <p:spPr>
            <a:xfrm>
              <a:off x="7146824" y="1"/>
              <a:ext cx="1999211" cy="6857999"/>
            </a:xfrm>
            <a:prstGeom prst="rect">
              <a:avLst/>
            </a:prstGeom>
            <a:solidFill>
              <a:srgbClr val="005BAA"/>
            </a:solidFill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Овал 27"/>
            <p:cNvSpPr/>
            <p:nvPr/>
          </p:nvSpPr>
          <p:spPr>
            <a:xfrm>
              <a:off x="6392035" y="4093320"/>
              <a:ext cx="2664000" cy="2664000"/>
            </a:xfrm>
            <a:prstGeom prst="ellipse">
              <a:avLst/>
            </a:prstGeom>
            <a:solidFill>
              <a:schemeClr val="bg1"/>
            </a:solidFill>
            <a:ln w="76200">
              <a:noFill/>
            </a:ln>
            <a:effectLst>
              <a:glow rad="25400">
                <a:schemeClr val="tx1">
                  <a:lumMod val="50000"/>
                  <a:lumOff val="50000"/>
                  <a:alpha val="39000"/>
                </a:schemeClr>
              </a:glow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Овал 28"/>
            <p:cNvSpPr/>
            <p:nvPr/>
          </p:nvSpPr>
          <p:spPr>
            <a:xfrm>
              <a:off x="6572035" y="4273320"/>
              <a:ext cx="2304000" cy="2304000"/>
            </a:xfrm>
            <a:prstGeom prst="ellipse">
              <a:avLst/>
            </a:prstGeom>
            <a:solidFill>
              <a:srgbClr val="005BAA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30" name="Рисунок 2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87219" y="4575291"/>
              <a:ext cx="873630" cy="1555366"/>
            </a:xfrm>
            <a:prstGeom prst="rect">
              <a:avLst/>
            </a:prstGeom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51" y="2026449"/>
            <a:ext cx="4558380" cy="417401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1875" y="155375"/>
            <a:ext cx="2166157" cy="20443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-319346" y="6323565"/>
            <a:ext cx="74661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/>
              <a:t>Переходите улицу в тех местах, где есть указатели перехода, а где их нет – на перекрёстках по линии тротуаров. </a:t>
            </a:r>
          </a:p>
        </p:txBody>
      </p:sp>
    </p:spTree>
    <p:extLst>
      <p:ext uri="{BB962C8B-B14F-4D97-AF65-F5344CB8AC3E}">
        <p14:creationId xmlns:p14="http://schemas.microsoft.com/office/powerpoint/2010/main" val="758643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498706"/>
            <a:ext cx="650722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1600" dirty="0"/>
              <a:t>Когда идешь по улицам города, будь осторожен, не торопись. Иди шагом по правой стороне тротуара или по обочине, подальше от края дороги. Меньше переходов меньше опасности.</a:t>
            </a:r>
            <a:endParaRPr lang="ru-RU" sz="1600" dirty="0">
              <a:solidFill>
                <a:prstClr val="black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9" name="Группа 18"/>
          <p:cNvGrpSpPr/>
          <p:nvPr/>
        </p:nvGrpSpPr>
        <p:grpSpPr>
          <a:xfrm>
            <a:off x="6392035" y="1"/>
            <a:ext cx="2754000" cy="6857999"/>
            <a:chOff x="6392035" y="1"/>
            <a:chExt cx="2754000" cy="6857999"/>
          </a:xfrm>
        </p:grpSpPr>
        <p:pic>
          <p:nvPicPr>
            <p:cNvPr id="25" name="Рисунок 2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4631" y="4390845"/>
              <a:ext cx="1909322" cy="1750567"/>
            </a:xfrm>
            <a:prstGeom prst="rect">
              <a:avLst/>
            </a:prstGeom>
          </p:spPr>
        </p:pic>
        <p:sp>
          <p:nvSpPr>
            <p:cNvPr id="26" name="Прямоугольник 25"/>
            <p:cNvSpPr/>
            <p:nvPr/>
          </p:nvSpPr>
          <p:spPr>
            <a:xfrm>
              <a:off x="7146824" y="1"/>
              <a:ext cx="1999211" cy="6857999"/>
            </a:xfrm>
            <a:prstGeom prst="rect">
              <a:avLst/>
            </a:prstGeom>
            <a:solidFill>
              <a:srgbClr val="005BAA"/>
            </a:solidFill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Овал 27"/>
            <p:cNvSpPr/>
            <p:nvPr/>
          </p:nvSpPr>
          <p:spPr>
            <a:xfrm>
              <a:off x="6392035" y="4093320"/>
              <a:ext cx="2664000" cy="2664000"/>
            </a:xfrm>
            <a:prstGeom prst="ellipse">
              <a:avLst/>
            </a:prstGeom>
            <a:solidFill>
              <a:schemeClr val="bg1"/>
            </a:solidFill>
            <a:ln w="76200">
              <a:noFill/>
            </a:ln>
            <a:effectLst>
              <a:glow rad="25400">
                <a:schemeClr val="tx1">
                  <a:lumMod val="50000"/>
                  <a:lumOff val="50000"/>
                  <a:alpha val="39000"/>
                </a:schemeClr>
              </a:glow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Овал 28"/>
            <p:cNvSpPr/>
            <p:nvPr/>
          </p:nvSpPr>
          <p:spPr>
            <a:xfrm>
              <a:off x="6572035" y="4273320"/>
              <a:ext cx="2304000" cy="2304000"/>
            </a:xfrm>
            <a:prstGeom prst="ellipse">
              <a:avLst/>
            </a:prstGeom>
            <a:solidFill>
              <a:srgbClr val="005BAA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30" name="Рисунок 2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87219" y="4575291"/>
              <a:ext cx="873630" cy="1555366"/>
            </a:xfrm>
            <a:prstGeom prst="rect">
              <a:avLst/>
            </a:prstGeom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13" name="Прямоугольник 12"/>
          <p:cNvSpPr/>
          <p:nvPr/>
        </p:nvSpPr>
        <p:spPr>
          <a:xfrm>
            <a:off x="137749" y="67819"/>
            <a:ext cx="816921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Будь осторожен!</a:t>
            </a:r>
            <a:endParaRPr lang="ru-RU" sz="2200" dirty="0">
              <a:solidFill>
                <a:srgbClr val="005BAA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6125" y="173971"/>
            <a:ext cx="2346333" cy="22144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2" name="Picture 4" descr="Люди, идущие по тротуару | Премиум векторы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279" y="2388378"/>
            <a:ext cx="5962650" cy="413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0" y="1541229"/>
            <a:ext cx="650722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1600" dirty="0"/>
              <a:t>Проходя мимо ворот и арок, будь особенно осторожен. Неожиданно может выехать автомобиль.</a:t>
            </a:r>
            <a:endParaRPr lang="ru-RU" sz="1600" dirty="0">
              <a:solidFill>
                <a:prstClr val="black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6789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07539" y="2465829"/>
            <a:ext cx="3434276" cy="2387607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83713" y="3106478"/>
            <a:ext cx="35473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1600" dirty="0"/>
              <a:t>Переходить дорогу после выхода из автобуса можно только после того, как он отъедет, чтобы хорошо была видна дорога.</a:t>
            </a:r>
            <a:endParaRPr lang="ru-RU" sz="1500" dirty="0">
              <a:solidFill>
                <a:prstClr val="black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2224" y="102011"/>
            <a:ext cx="816921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КАК ПЕРЕЙТИ ДОРОГУ ВЫЙДЯ ИЗ АВТОБУСА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323835" y="730759"/>
            <a:ext cx="35094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1600" dirty="0" smtClean="0"/>
              <a:t>Осторожно проходи мимо </a:t>
            </a:r>
          </a:p>
          <a:p>
            <a:pPr lvl="0">
              <a:defRPr/>
            </a:pPr>
            <a:r>
              <a:rPr lang="ru-RU" sz="1600" dirty="0" smtClean="0"/>
              <a:t>стоящего автомобиля. Пассажиры или водитель могут резко открыть дверь и ударить тебя</a:t>
            </a:r>
            <a:endParaRPr lang="ru-RU" sz="1500" dirty="0">
              <a:solidFill>
                <a:prstClr val="black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477429" y="5511288"/>
            <a:ext cx="279227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1600" dirty="0"/>
              <a:t>Жди транспорт на посадочной площадке или тротуаре у указателя остановки!</a:t>
            </a:r>
            <a:endParaRPr lang="ru-RU" sz="1500" dirty="0">
              <a:solidFill>
                <a:prstClr val="black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6392035" y="1"/>
            <a:ext cx="2754000" cy="6857999"/>
            <a:chOff x="6392035" y="1"/>
            <a:chExt cx="2754000" cy="6857999"/>
          </a:xfrm>
        </p:grpSpPr>
        <p:pic>
          <p:nvPicPr>
            <p:cNvPr id="17" name="Рисунок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4631" y="4390845"/>
              <a:ext cx="1909322" cy="1750567"/>
            </a:xfrm>
            <a:prstGeom prst="rect">
              <a:avLst/>
            </a:prstGeom>
          </p:spPr>
        </p:pic>
        <p:sp>
          <p:nvSpPr>
            <p:cNvPr id="18" name="Прямоугольник 17"/>
            <p:cNvSpPr/>
            <p:nvPr/>
          </p:nvSpPr>
          <p:spPr>
            <a:xfrm>
              <a:off x="7146824" y="1"/>
              <a:ext cx="1999211" cy="6857999"/>
            </a:xfrm>
            <a:prstGeom prst="rect">
              <a:avLst/>
            </a:prstGeom>
            <a:solidFill>
              <a:srgbClr val="005BAA"/>
            </a:solidFill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Овал 24"/>
            <p:cNvSpPr/>
            <p:nvPr/>
          </p:nvSpPr>
          <p:spPr>
            <a:xfrm>
              <a:off x="6392035" y="4093320"/>
              <a:ext cx="2664000" cy="2664000"/>
            </a:xfrm>
            <a:prstGeom prst="ellipse">
              <a:avLst/>
            </a:prstGeom>
            <a:solidFill>
              <a:schemeClr val="bg1"/>
            </a:solidFill>
            <a:ln w="76200">
              <a:noFill/>
            </a:ln>
            <a:effectLst>
              <a:glow rad="25400">
                <a:schemeClr val="tx1">
                  <a:lumMod val="50000"/>
                  <a:lumOff val="50000"/>
                  <a:alpha val="39000"/>
                </a:schemeClr>
              </a:glow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Овал 25"/>
            <p:cNvSpPr/>
            <p:nvPr/>
          </p:nvSpPr>
          <p:spPr>
            <a:xfrm>
              <a:off x="6572035" y="4273320"/>
              <a:ext cx="2304000" cy="2304000"/>
            </a:xfrm>
            <a:prstGeom prst="ellipse">
              <a:avLst/>
            </a:prstGeom>
            <a:solidFill>
              <a:srgbClr val="005BAA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27" name="Рисунок 2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87219" y="4575291"/>
              <a:ext cx="873630" cy="1555366"/>
            </a:xfrm>
            <a:prstGeom prst="rect">
              <a:avLst/>
            </a:prstGeom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6919" y="569693"/>
            <a:ext cx="3183242" cy="223586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73" y="4494106"/>
            <a:ext cx="3176630" cy="209440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86125" y="173971"/>
            <a:ext cx="2346333" cy="22144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833550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718926" y="3185379"/>
            <a:ext cx="387868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1600" dirty="0"/>
              <a:t>Не цепляйся за мимо проходящий транспорт. </a:t>
            </a:r>
          </a:p>
          <a:p>
            <a:pPr lvl="0">
              <a:defRPr/>
            </a:pPr>
            <a:endParaRPr lang="ru-RU" sz="1600" dirty="0" smtClean="0"/>
          </a:p>
          <a:p>
            <a:pPr lvl="0">
              <a:defRPr/>
            </a:pPr>
            <a:endParaRPr lang="ru-RU" sz="1600" dirty="0"/>
          </a:p>
          <a:p>
            <a:pPr lvl="0">
              <a:defRPr/>
            </a:pPr>
            <a:endParaRPr lang="ru-RU" sz="1600" dirty="0" smtClean="0"/>
          </a:p>
          <a:p>
            <a:pPr lvl="0">
              <a:defRPr/>
            </a:pPr>
            <a:endParaRPr lang="ru-RU" sz="1600" dirty="0"/>
          </a:p>
          <a:p>
            <a:pPr lvl="0">
              <a:defRPr/>
            </a:pPr>
            <a:endParaRPr lang="ru-RU" sz="1600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142224" y="102011"/>
            <a:ext cx="816921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Не нарушайте правила и в транспорте!</a:t>
            </a:r>
            <a:endParaRPr lang="ru-RU" sz="2200" dirty="0">
              <a:solidFill>
                <a:srgbClr val="005BAA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323835" y="730759"/>
            <a:ext cx="35094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1600" dirty="0"/>
              <a:t>В транспорте держись за поручни, не ходи по салону, не выглядывай из окон, не высовывай руки, не нажимай без надобности на аварийные кнопки.</a:t>
            </a:r>
            <a:endParaRPr lang="ru-RU" sz="1500" dirty="0">
              <a:solidFill>
                <a:prstClr val="black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6392035" y="1"/>
            <a:ext cx="2754000" cy="6857999"/>
            <a:chOff x="6392035" y="1"/>
            <a:chExt cx="2754000" cy="6857999"/>
          </a:xfrm>
        </p:grpSpPr>
        <p:pic>
          <p:nvPicPr>
            <p:cNvPr id="17" name="Рисунок 1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4631" y="4390845"/>
              <a:ext cx="1909322" cy="1750567"/>
            </a:xfrm>
            <a:prstGeom prst="rect">
              <a:avLst/>
            </a:prstGeom>
          </p:spPr>
        </p:pic>
        <p:sp>
          <p:nvSpPr>
            <p:cNvPr id="18" name="Прямоугольник 17"/>
            <p:cNvSpPr/>
            <p:nvPr/>
          </p:nvSpPr>
          <p:spPr>
            <a:xfrm>
              <a:off x="7146824" y="1"/>
              <a:ext cx="1999211" cy="6857999"/>
            </a:xfrm>
            <a:prstGeom prst="rect">
              <a:avLst/>
            </a:prstGeom>
            <a:solidFill>
              <a:srgbClr val="005BAA"/>
            </a:solidFill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Овал 24"/>
            <p:cNvSpPr/>
            <p:nvPr/>
          </p:nvSpPr>
          <p:spPr>
            <a:xfrm>
              <a:off x="6392035" y="4093320"/>
              <a:ext cx="2664000" cy="2664000"/>
            </a:xfrm>
            <a:prstGeom prst="ellipse">
              <a:avLst/>
            </a:prstGeom>
            <a:solidFill>
              <a:schemeClr val="bg1"/>
            </a:solidFill>
            <a:ln w="76200">
              <a:noFill/>
            </a:ln>
            <a:effectLst>
              <a:glow rad="25400">
                <a:schemeClr val="tx1">
                  <a:lumMod val="50000"/>
                  <a:lumOff val="50000"/>
                  <a:alpha val="39000"/>
                </a:schemeClr>
              </a:glow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Овал 25"/>
            <p:cNvSpPr/>
            <p:nvPr/>
          </p:nvSpPr>
          <p:spPr>
            <a:xfrm>
              <a:off x="6572035" y="4273320"/>
              <a:ext cx="2304000" cy="2304000"/>
            </a:xfrm>
            <a:prstGeom prst="ellipse">
              <a:avLst/>
            </a:prstGeom>
            <a:solidFill>
              <a:srgbClr val="005BAA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27" name="Рисунок 2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87219" y="4575291"/>
              <a:ext cx="873630" cy="1555366"/>
            </a:xfrm>
            <a:prstGeom prst="rect">
              <a:avLst/>
            </a:prstGeom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pic>
        <p:nvPicPr>
          <p:cNvPr id="20" name="Рисунок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3247" y="102011"/>
            <a:ext cx="2109891" cy="19912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100" name="Picture 4" descr="Общественный транспорт правила поведения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19" y="662906"/>
            <a:ext cx="2924728" cy="2193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22824" y="5988936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defRPr/>
            </a:pPr>
            <a:r>
              <a:rPr lang="ru-RU" sz="2000" b="1" dirty="0"/>
              <a:t>И ПОМНИТЕ, ЧТО НЕЛЬЗЯ САДИТЬСЯ В МАШИНУ К НЕЗНАКОМЫМ ЛЮДЯМ.</a:t>
            </a:r>
            <a:endParaRPr lang="ru-RU" sz="2000" b="1" dirty="0">
              <a:solidFill>
                <a:prstClr val="black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62770" y="3737759"/>
            <a:ext cx="3539730" cy="2251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693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142224" y="102011"/>
            <a:ext cx="816921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Не играйте на дороге!</a:t>
            </a:r>
            <a:endParaRPr lang="ru-RU" sz="2200" dirty="0">
              <a:solidFill>
                <a:srgbClr val="005BAA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-1" y="818718"/>
            <a:ext cx="639203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1600" dirty="0"/>
              <a:t>Не устраивайте игры на проезжей части улицы. Не катайся на велосипедах, роликовых коньках и т.п., на проезжей части дороги. </a:t>
            </a:r>
            <a:endParaRPr lang="ru-RU" sz="1600" dirty="0" smtClean="0"/>
          </a:p>
          <a:p>
            <a:pPr lvl="0">
              <a:defRPr/>
            </a:pPr>
            <a:endParaRPr lang="ru-RU" sz="1600" dirty="0"/>
          </a:p>
          <a:p>
            <a:pPr lvl="0" algn="ctr">
              <a:defRPr/>
            </a:pPr>
            <a:r>
              <a:rPr lang="ru-RU" sz="1600" dirty="0" smtClean="0"/>
              <a:t>Езда </a:t>
            </a:r>
            <a:r>
              <a:rPr lang="ru-RU" sz="1600" dirty="0"/>
              <a:t>на велосипеде по улицам и дорогам </a:t>
            </a:r>
            <a:r>
              <a:rPr lang="ru-RU" sz="1600" dirty="0" smtClean="0"/>
              <a:t>разрешается</a:t>
            </a:r>
          </a:p>
          <a:p>
            <a:pPr lvl="0" algn="ctr">
              <a:defRPr/>
            </a:pPr>
            <a:r>
              <a:rPr lang="ru-RU" sz="1600" dirty="0" smtClean="0"/>
              <a:t>детям </a:t>
            </a:r>
            <a:r>
              <a:rPr lang="ru-RU" sz="1600" dirty="0"/>
              <a:t>только </a:t>
            </a:r>
            <a:r>
              <a:rPr lang="ru-RU" sz="1600" dirty="0" smtClean="0"/>
              <a:t> с </a:t>
            </a:r>
            <a:r>
              <a:rPr lang="ru-RU" sz="1600" dirty="0"/>
              <a:t>14 лет.</a:t>
            </a:r>
            <a:endParaRPr lang="ru-RU" sz="1500" dirty="0">
              <a:solidFill>
                <a:prstClr val="black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6392035" y="1"/>
            <a:ext cx="2754000" cy="6857999"/>
            <a:chOff x="6392035" y="1"/>
            <a:chExt cx="2754000" cy="6857999"/>
          </a:xfrm>
        </p:grpSpPr>
        <p:pic>
          <p:nvPicPr>
            <p:cNvPr id="17" name="Рисунок 1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4631" y="4390845"/>
              <a:ext cx="1909322" cy="1750567"/>
            </a:xfrm>
            <a:prstGeom prst="rect">
              <a:avLst/>
            </a:prstGeom>
          </p:spPr>
        </p:pic>
        <p:sp>
          <p:nvSpPr>
            <p:cNvPr id="18" name="Прямоугольник 17"/>
            <p:cNvSpPr/>
            <p:nvPr/>
          </p:nvSpPr>
          <p:spPr>
            <a:xfrm>
              <a:off x="7146824" y="1"/>
              <a:ext cx="1999211" cy="6857999"/>
            </a:xfrm>
            <a:prstGeom prst="rect">
              <a:avLst/>
            </a:prstGeom>
            <a:solidFill>
              <a:srgbClr val="005BAA"/>
            </a:solidFill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Овал 24"/>
            <p:cNvSpPr/>
            <p:nvPr/>
          </p:nvSpPr>
          <p:spPr>
            <a:xfrm>
              <a:off x="6392035" y="4093320"/>
              <a:ext cx="2664000" cy="2664000"/>
            </a:xfrm>
            <a:prstGeom prst="ellipse">
              <a:avLst/>
            </a:prstGeom>
            <a:solidFill>
              <a:schemeClr val="bg1"/>
            </a:solidFill>
            <a:ln w="76200">
              <a:noFill/>
            </a:ln>
            <a:effectLst>
              <a:glow rad="25400">
                <a:schemeClr val="tx1">
                  <a:lumMod val="50000"/>
                  <a:lumOff val="50000"/>
                  <a:alpha val="39000"/>
                </a:schemeClr>
              </a:glow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Овал 25"/>
            <p:cNvSpPr/>
            <p:nvPr/>
          </p:nvSpPr>
          <p:spPr>
            <a:xfrm>
              <a:off x="6572035" y="4273320"/>
              <a:ext cx="2304000" cy="2304000"/>
            </a:xfrm>
            <a:prstGeom prst="ellipse">
              <a:avLst/>
            </a:prstGeom>
            <a:solidFill>
              <a:srgbClr val="005BAA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27" name="Рисунок 2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87219" y="4575291"/>
              <a:ext cx="873630" cy="1555366"/>
            </a:xfrm>
            <a:prstGeom prst="rect">
              <a:avLst/>
            </a:prstGeom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pic>
        <p:nvPicPr>
          <p:cNvPr id="20" name="Рисунок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6125" y="173971"/>
            <a:ext cx="2346333" cy="22144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4" name="Picture 2" descr="Идеи на тему «Дорога не место для игр» (12) | дети, безопасность дорожного  движения, пешеход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283" y="2388378"/>
            <a:ext cx="4446905" cy="3862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5106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Прямоугольник 85"/>
          <p:cNvSpPr/>
          <p:nvPr/>
        </p:nvSpPr>
        <p:spPr>
          <a:xfrm>
            <a:off x="146400" y="79137"/>
            <a:ext cx="687195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Средства индивидуальной мобильности</a:t>
            </a:r>
          </a:p>
          <a:p>
            <a:endParaRPr lang="ru-RU" sz="2200" dirty="0">
              <a:solidFill>
                <a:srgbClr val="005BAA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grpSp>
        <p:nvGrpSpPr>
          <p:cNvPr id="92" name="Группа 91"/>
          <p:cNvGrpSpPr/>
          <p:nvPr/>
        </p:nvGrpSpPr>
        <p:grpSpPr>
          <a:xfrm>
            <a:off x="6392035" y="1"/>
            <a:ext cx="2754000" cy="6857999"/>
            <a:chOff x="6392035" y="1"/>
            <a:chExt cx="2754000" cy="6857999"/>
          </a:xfrm>
        </p:grpSpPr>
        <p:pic>
          <p:nvPicPr>
            <p:cNvPr id="93" name="Рисунок 9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4631" y="4390845"/>
              <a:ext cx="1909322" cy="1750567"/>
            </a:xfrm>
            <a:prstGeom prst="rect">
              <a:avLst/>
            </a:prstGeom>
          </p:spPr>
        </p:pic>
        <p:sp>
          <p:nvSpPr>
            <p:cNvPr id="94" name="Прямоугольник 93"/>
            <p:cNvSpPr/>
            <p:nvPr/>
          </p:nvSpPr>
          <p:spPr>
            <a:xfrm>
              <a:off x="7146824" y="1"/>
              <a:ext cx="1999211" cy="6857999"/>
            </a:xfrm>
            <a:prstGeom prst="rect">
              <a:avLst/>
            </a:prstGeom>
            <a:solidFill>
              <a:srgbClr val="005BAA"/>
            </a:solidFill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6" name="Овал 95"/>
            <p:cNvSpPr/>
            <p:nvPr/>
          </p:nvSpPr>
          <p:spPr>
            <a:xfrm>
              <a:off x="6392035" y="4093320"/>
              <a:ext cx="2664000" cy="2664000"/>
            </a:xfrm>
            <a:prstGeom prst="ellipse">
              <a:avLst/>
            </a:prstGeom>
            <a:solidFill>
              <a:schemeClr val="bg1"/>
            </a:solidFill>
            <a:ln w="76200">
              <a:noFill/>
            </a:ln>
            <a:effectLst>
              <a:glow rad="25400">
                <a:schemeClr val="tx1">
                  <a:lumMod val="50000"/>
                  <a:lumOff val="50000"/>
                  <a:alpha val="39000"/>
                </a:schemeClr>
              </a:glow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7" name="Овал 96"/>
            <p:cNvSpPr/>
            <p:nvPr/>
          </p:nvSpPr>
          <p:spPr>
            <a:xfrm>
              <a:off x="6572035" y="4273320"/>
              <a:ext cx="2304000" cy="2304000"/>
            </a:xfrm>
            <a:prstGeom prst="ellipse">
              <a:avLst/>
            </a:prstGeom>
            <a:solidFill>
              <a:srgbClr val="005BAA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98" name="Рисунок 9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87219" y="4575291"/>
              <a:ext cx="873630" cy="1555366"/>
            </a:xfrm>
            <a:prstGeom prst="rect">
              <a:avLst/>
            </a:prstGeom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pic>
        <p:nvPicPr>
          <p:cNvPr id="28" name="Рисунок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6125" y="173971"/>
            <a:ext cx="2346333" cy="22144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224587" y="688816"/>
            <a:ext cx="61674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/>
              <a:t>С точки зрения Правил дорожного движения лицо, передвигающееся на средствах индивидуальной мобильности, считается пешеходом и подчиняется правилам для пешеходов: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61688" y="2160339"/>
            <a:ext cx="532097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Передвигаться </a:t>
            </a:r>
            <a:r>
              <a:rPr lang="ru-RU" dirty="0"/>
              <a:t>на СИМ можно по тротуарам, пешеходным и </a:t>
            </a:r>
            <a:r>
              <a:rPr lang="ru-RU" dirty="0" err="1"/>
              <a:t>велопешеходным</a:t>
            </a:r>
            <a:r>
              <a:rPr lang="ru-RU" dirty="0"/>
              <a:t> дорожкам, в пределах пешеходных зон, а также в местах, закрытых для движения транспорта – в парках, скверах, дворах и на специально отведенных для катания площадках. </a:t>
            </a: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Чтобы </a:t>
            </a:r>
            <a:r>
              <a:rPr lang="ru-RU" dirty="0"/>
              <a:t>перейти дорогу, нужно спешиться, взять устройство в руки и перейти дорогу по пешеходному переходу, подчиняясь правилам для пешеходов. </a:t>
            </a: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Выезжать </a:t>
            </a:r>
            <a:r>
              <a:rPr lang="ru-RU" dirty="0"/>
              <a:t>на СИМ на проезжую часть дороги нельзя. </a:t>
            </a:r>
          </a:p>
        </p:txBody>
      </p:sp>
    </p:spTree>
    <p:extLst>
      <p:ext uri="{BB962C8B-B14F-4D97-AF65-F5344CB8AC3E}">
        <p14:creationId xmlns:p14="http://schemas.microsoft.com/office/powerpoint/2010/main" val="953678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8890</TotalTime>
  <Words>623</Words>
  <Application>Microsoft Office PowerPoint</Application>
  <PresentationFormat>Экран (4:3)</PresentationFormat>
  <Paragraphs>57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Microsoft YaHei UI</vt:lpstr>
      <vt:lpstr>Arial</vt:lpstr>
      <vt:lpstr>Calibri</vt:lpstr>
      <vt:lpstr>Calibri Light</vt:lpstr>
      <vt:lpstr>Segoe UI</vt:lpstr>
      <vt:lpstr>Segoe UI Semibold</vt:lpstr>
      <vt:lpstr>Тема Office</vt:lpstr>
      <vt:lpstr>Инструктаж по правилам дорожного движения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ВЕЛОСИПЕД</dc:title>
  <dc:creator>Andrew Efimovsky</dc:creator>
  <cp:lastModifiedBy>User</cp:lastModifiedBy>
  <cp:revision>305</cp:revision>
  <dcterms:created xsi:type="dcterms:W3CDTF">2019-08-19T07:52:16Z</dcterms:created>
  <dcterms:modified xsi:type="dcterms:W3CDTF">2024-05-29T11:24:24Z</dcterms:modified>
</cp:coreProperties>
</file>